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89" r:id="rId5"/>
    <p:sldId id="2237" r:id="rId6"/>
    <p:sldId id="2236" r:id="rId7"/>
    <p:sldId id="266" r:id="rId8"/>
    <p:sldId id="2226" r:id="rId9"/>
    <p:sldId id="2225" r:id="rId10"/>
    <p:sldId id="386" r:id="rId11"/>
    <p:sldId id="2240" r:id="rId12"/>
    <p:sldId id="383" r:id="rId13"/>
    <p:sldId id="430" r:id="rId14"/>
    <p:sldId id="2238" r:id="rId15"/>
    <p:sldId id="2243" r:id="rId16"/>
    <p:sldId id="441" r:id="rId17"/>
    <p:sldId id="2244" r:id="rId18"/>
    <p:sldId id="2245" r:id="rId19"/>
    <p:sldId id="2246" r:id="rId20"/>
    <p:sldId id="2248" r:id="rId21"/>
    <p:sldId id="2218" r:id="rId22"/>
    <p:sldId id="2229" r:id="rId23"/>
    <p:sldId id="2230" r:id="rId24"/>
    <p:sldId id="2232" r:id="rId25"/>
    <p:sldId id="2231" r:id="rId26"/>
    <p:sldId id="22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 Emory Lundberg" initials="DEL" lastIdx="2" clrIdx="0">
    <p:extLst>
      <p:ext uri="{19B8F6BF-5375-455C-9EA6-DF929625EA0E}">
        <p15:presenceInfo xmlns:p15="http://schemas.microsoft.com/office/powerpoint/2012/main" userId="S::deanlundberg@churchofjesuschrist.org::6e207f5b-87d1-44b2-b03d-edddd39e6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p:restoredTop sz="94705"/>
  </p:normalViewPr>
  <p:slideViewPr>
    <p:cSldViewPr snapToGrid="0">
      <p:cViewPr varScale="1">
        <p:scale>
          <a:sx n="62" d="100"/>
          <a:sy n="62" d="100"/>
        </p:scale>
        <p:origin x="8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handoutMaster" Target="handoutMasters/handout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commentAuthors" Target="commentAuthor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D4F8B5-B1C1-8A4C-B6A1-C879EA04BA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DD48B-7736-ED4A-B30C-2952854B2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BD4657-CF96-0246-BDF7-DB8DDF26DE5D}" type="datetimeFigureOut">
              <a:rPr lang="en-US" smtClean="0"/>
              <a:t>2/21/2021</a:t>
            </a:fld>
            <a:endParaRPr lang="en-US"/>
          </a:p>
        </p:txBody>
      </p:sp>
      <p:sp>
        <p:nvSpPr>
          <p:cNvPr id="4" name="Footer Placeholder 3">
            <a:extLst>
              <a:ext uri="{FF2B5EF4-FFF2-40B4-BE49-F238E27FC236}">
                <a16:creationId xmlns:a16="http://schemas.microsoft.com/office/drawing/2014/main" id="{EE74C190-AEFB-434B-AC3D-971D69223C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EBABF6-E40E-7048-9FEC-24ACBAE006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6EF01F-F4E6-464A-94F9-A1E01385318B}" type="slidenum">
              <a:rPr lang="en-US" smtClean="0"/>
              <a:t>‹#›</a:t>
            </a:fld>
            <a:endParaRPr lang="en-US"/>
          </a:p>
        </p:txBody>
      </p:sp>
    </p:spTree>
    <p:extLst>
      <p:ext uri="{BB962C8B-B14F-4D97-AF65-F5344CB8AC3E}">
        <p14:creationId xmlns:p14="http://schemas.microsoft.com/office/powerpoint/2010/main" val="110030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09D06-4E05-F94E-9851-1F9C50FA1AAD}" type="datetimeFigureOut">
              <a:rPr lang="en-US" smtClean="0"/>
              <a:t>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6E8D8-5E9A-334E-A66D-23E2ECD7A43A}" type="slidenum">
              <a:rPr lang="en-US" smtClean="0"/>
              <a:t>‹#›</a:t>
            </a:fld>
            <a:endParaRPr lang="en-US"/>
          </a:p>
        </p:txBody>
      </p:sp>
    </p:spTree>
    <p:extLst>
      <p:ext uri="{BB962C8B-B14F-4D97-AF65-F5344CB8AC3E}">
        <p14:creationId xmlns:p14="http://schemas.microsoft.com/office/powerpoint/2010/main" val="348220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self-reliance is a core principle since 1936.  Keeping the development of God’s children in mind is a core principle.  Help then comes from as close to the individual or family as possible.</a:t>
            </a:r>
          </a:p>
        </p:txBody>
      </p:sp>
      <p:sp>
        <p:nvSpPr>
          <p:cNvPr id="4" name="Slide Number Placeholder 3"/>
          <p:cNvSpPr>
            <a:spLocks noGrp="1"/>
          </p:cNvSpPr>
          <p:nvPr>
            <p:ph type="sldNum" sz="quarter" idx="5"/>
          </p:nvPr>
        </p:nvSpPr>
        <p:spPr/>
        <p:txBody>
          <a:bodyPr/>
          <a:lstStyle/>
          <a:p>
            <a:fld id="{2346E8D8-5E9A-334E-A66D-23E2ECD7A43A}" type="slidenum">
              <a:rPr lang="en-US" smtClean="0"/>
              <a:t>1</a:t>
            </a:fld>
            <a:endParaRPr lang="en-US"/>
          </a:p>
        </p:txBody>
      </p:sp>
    </p:spTree>
    <p:extLst>
      <p:ext uri="{BB962C8B-B14F-4D97-AF65-F5344CB8AC3E}">
        <p14:creationId xmlns:p14="http://schemas.microsoft.com/office/powerpoint/2010/main" val="39297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6E8D8-5E9A-334E-A66D-23E2ECD7A43A}" type="slidenum">
              <a:rPr lang="en-US" smtClean="0"/>
              <a:t>14</a:t>
            </a:fld>
            <a:endParaRPr lang="en-US"/>
          </a:p>
        </p:txBody>
      </p:sp>
    </p:spTree>
    <p:extLst>
      <p:ext uri="{BB962C8B-B14F-4D97-AF65-F5344CB8AC3E}">
        <p14:creationId xmlns:p14="http://schemas.microsoft.com/office/powerpoint/2010/main" val="391415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6E8D8-5E9A-334E-A66D-23E2ECD7A43A}" type="slidenum">
              <a:rPr lang="en-US" smtClean="0"/>
              <a:t>15</a:t>
            </a:fld>
            <a:endParaRPr lang="en-US"/>
          </a:p>
        </p:txBody>
      </p:sp>
    </p:spTree>
    <p:extLst>
      <p:ext uri="{BB962C8B-B14F-4D97-AF65-F5344CB8AC3E}">
        <p14:creationId xmlns:p14="http://schemas.microsoft.com/office/powerpoint/2010/main" val="72685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STAKES WITH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identify resources? Using online resource directory.  Let’s try it…</a:t>
            </a:r>
          </a:p>
        </p:txBody>
      </p:sp>
      <p:sp>
        <p:nvSpPr>
          <p:cNvPr id="4" name="Slide Number Placeholder 3"/>
          <p:cNvSpPr>
            <a:spLocks noGrp="1"/>
          </p:cNvSpPr>
          <p:nvPr>
            <p:ph type="sldNum" sz="quarter" idx="5"/>
          </p:nvPr>
        </p:nvSpPr>
        <p:spPr/>
        <p:txBody>
          <a:bodyPr/>
          <a:lstStyle/>
          <a:p>
            <a:fld id="{2346E8D8-5E9A-334E-A66D-23E2ECD7A43A}" type="slidenum">
              <a:rPr lang="en-US" smtClean="0"/>
              <a:t>18</a:t>
            </a:fld>
            <a:endParaRPr lang="en-US"/>
          </a:p>
        </p:txBody>
      </p:sp>
    </p:spTree>
    <p:extLst>
      <p:ext uri="{BB962C8B-B14F-4D97-AF65-F5344CB8AC3E}">
        <p14:creationId xmlns:p14="http://schemas.microsoft.com/office/powerpoint/2010/main" val="324889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JustServe</a:t>
            </a:r>
            <a:r>
              <a:rPr lang="en-US" dirty="0"/>
              <a:t> is a great source of service opportunities.</a:t>
            </a:r>
          </a:p>
        </p:txBody>
      </p:sp>
      <p:sp>
        <p:nvSpPr>
          <p:cNvPr id="4" name="Slide Number Placeholder 3"/>
          <p:cNvSpPr>
            <a:spLocks noGrp="1"/>
          </p:cNvSpPr>
          <p:nvPr>
            <p:ph type="sldNum" sz="quarter" idx="5"/>
          </p:nvPr>
        </p:nvSpPr>
        <p:spPr/>
        <p:txBody>
          <a:bodyPr/>
          <a:lstStyle/>
          <a:p>
            <a:fld id="{2346E8D8-5E9A-334E-A66D-23E2ECD7A43A}" type="slidenum">
              <a:rPr lang="en-US" smtClean="0"/>
              <a:t>22</a:t>
            </a:fld>
            <a:endParaRPr lang="en-US"/>
          </a:p>
        </p:txBody>
      </p:sp>
    </p:spTree>
    <p:extLst>
      <p:ext uri="{BB962C8B-B14F-4D97-AF65-F5344CB8AC3E}">
        <p14:creationId xmlns:p14="http://schemas.microsoft.com/office/powerpoint/2010/main" val="97736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Involving the Lord in the work is what distinguishes it from just any resource.  With the Lord involved miracles happen.  We see examples of how this works with the Self-Reliance groups.</a:t>
            </a:r>
          </a:p>
        </p:txBody>
      </p:sp>
      <p:sp>
        <p:nvSpPr>
          <p:cNvPr id="4" name="Slide Number Placeholder 3"/>
          <p:cNvSpPr>
            <a:spLocks noGrp="1"/>
          </p:cNvSpPr>
          <p:nvPr>
            <p:ph type="sldNum" sz="quarter" idx="5"/>
          </p:nvPr>
        </p:nvSpPr>
        <p:spPr/>
        <p:txBody>
          <a:bodyPr/>
          <a:lstStyle/>
          <a:p>
            <a:fld id="{2346E8D8-5E9A-334E-A66D-23E2ECD7A43A}" type="slidenum">
              <a:rPr lang="en-US" smtClean="0"/>
              <a:t>23</a:t>
            </a:fld>
            <a:endParaRPr lang="en-US"/>
          </a:p>
        </p:txBody>
      </p:sp>
    </p:spTree>
    <p:extLst>
      <p:ext uri="{BB962C8B-B14F-4D97-AF65-F5344CB8AC3E}">
        <p14:creationId xmlns:p14="http://schemas.microsoft.com/office/powerpoint/2010/main" val="32949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self-reliance is a core principle since 1936.  Keeping the development of God’s children in mind is a core principle.  Help then comes from as close to the individual or family as possible.</a:t>
            </a:r>
          </a:p>
        </p:txBody>
      </p:sp>
      <p:sp>
        <p:nvSpPr>
          <p:cNvPr id="4" name="Slide Number Placeholder 3"/>
          <p:cNvSpPr>
            <a:spLocks noGrp="1"/>
          </p:cNvSpPr>
          <p:nvPr>
            <p:ph type="sldNum" sz="quarter" idx="5"/>
          </p:nvPr>
        </p:nvSpPr>
        <p:spPr/>
        <p:txBody>
          <a:bodyPr/>
          <a:lstStyle/>
          <a:p>
            <a:fld id="{2346E8D8-5E9A-334E-A66D-23E2ECD7A43A}" type="slidenum">
              <a:rPr lang="en-US" smtClean="0"/>
              <a:t>2</a:t>
            </a:fld>
            <a:endParaRPr lang="en-US"/>
          </a:p>
        </p:txBody>
      </p:sp>
    </p:spTree>
    <p:extLst>
      <p:ext uri="{BB962C8B-B14F-4D97-AF65-F5344CB8AC3E}">
        <p14:creationId xmlns:p14="http://schemas.microsoft.com/office/powerpoint/2010/main" val="278504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self-reliance is a core principle since 1936.  Keeping the development of God’s children in mind is a core principle.  Help then comes from as close to the individual or family as possible.</a:t>
            </a:r>
          </a:p>
        </p:txBody>
      </p:sp>
      <p:sp>
        <p:nvSpPr>
          <p:cNvPr id="4" name="Slide Number Placeholder 3"/>
          <p:cNvSpPr>
            <a:spLocks noGrp="1"/>
          </p:cNvSpPr>
          <p:nvPr>
            <p:ph type="sldNum" sz="quarter" idx="5"/>
          </p:nvPr>
        </p:nvSpPr>
        <p:spPr/>
        <p:txBody>
          <a:bodyPr/>
          <a:lstStyle/>
          <a:p>
            <a:fld id="{2346E8D8-5E9A-334E-A66D-23E2ECD7A43A}" type="slidenum">
              <a:rPr lang="en-US" smtClean="0"/>
              <a:t>3</a:t>
            </a:fld>
            <a:endParaRPr lang="en-US"/>
          </a:p>
        </p:txBody>
      </p:sp>
    </p:spTree>
    <p:extLst>
      <p:ext uri="{BB962C8B-B14F-4D97-AF65-F5344CB8AC3E}">
        <p14:creationId xmlns:p14="http://schemas.microsoft.com/office/powerpoint/2010/main" val="26051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are your Elder’s and RS doing in teaching the principles of self-reliance and addressing welfare needs to move members toward self-reliance?</a:t>
            </a:r>
          </a:p>
        </p:txBody>
      </p:sp>
      <p:sp>
        <p:nvSpPr>
          <p:cNvPr id="4" name="Slide Number Placeholder 3"/>
          <p:cNvSpPr>
            <a:spLocks noGrp="1"/>
          </p:cNvSpPr>
          <p:nvPr>
            <p:ph type="sldNum" sz="quarter" idx="5"/>
          </p:nvPr>
        </p:nvSpPr>
        <p:spPr/>
        <p:txBody>
          <a:bodyPr/>
          <a:lstStyle/>
          <a:p>
            <a:fld id="{722E7D99-069B-6446-B7D0-FCE8D212E606}" type="slidenum">
              <a:rPr lang="en-US" smtClean="0"/>
              <a:t>7</a:t>
            </a:fld>
            <a:endParaRPr lang="en-US"/>
          </a:p>
        </p:txBody>
      </p:sp>
    </p:spTree>
    <p:extLst>
      <p:ext uri="{BB962C8B-B14F-4D97-AF65-F5344CB8AC3E}">
        <p14:creationId xmlns:p14="http://schemas.microsoft.com/office/powerpoint/2010/main" val="83969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3 and 4 of the SR Leader’s Guide</a:t>
            </a:r>
          </a:p>
        </p:txBody>
      </p:sp>
      <p:sp>
        <p:nvSpPr>
          <p:cNvPr id="4" name="Slide Number Placeholder 3"/>
          <p:cNvSpPr>
            <a:spLocks noGrp="1"/>
          </p:cNvSpPr>
          <p:nvPr>
            <p:ph type="sldNum" sz="quarter" idx="5"/>
          </p:nvPr>
        </p:nvSpPr>
        <p:spPr/>
        <p:txBody>
          <a:bodyPr/>
          <a:lstStyle/>
          <a:p>
            <a:fld id="{722E7D99-069B-6446-B7D0-FCE8D212E606}" type="slidenum">
              <a:rPr lang="en-US" smtClean="0"/>
              <a:t>9</a:t>
            </a:fld>
            <a:endParaRPr lang="en-US"/>
          </a:p>
        </p:txBody>
      </p:sp>
    </p:spTree>
    <p:extLst>
      <p:ext uri="{BB962C8B-B14F-4D97-AF65-F5344CB8AC3E}">
        <p14:creationId xmlns:p14="http://schemas.microsoft.com/office/powerpoint/2010/main" val="382024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may alter the questions to the needs of the stake or save the discussion for later in the presentation.</a:t>
            </a:r>
          </a:p>
        </p:txBody>
      </p:sp>
      <p:sp>
        <p:nvSpPr>
          <p:cNvPr id="4" name="Slide Number Placeholder 3"/>
          <p:cNvSpPr>
            <a:spLocks noGrp="1"/>
          </p:cNvSpPr>
          <p:nvPr>
            <p:ph type="sldNum" sz="quarter" idx="5"/>
          </p:nvPr>
        </p:nvSpPr>
        <p:spPr/>
        <p:txBody>
          <a:bodyPr/>
          <a:lstStyle/>
          <a:p>
            <a:fld id="{2346E8D8-5E9A-334E-A66D-23E2ECD7A43A}" type="slidenum">
              <a:rPr lang="en-US" smtClean="0"/>
              <a:t>10</a:t>
            </a:fld>
            <a:endParaRPr lang="en-US"/>
          </a:p>
        </p:txBody>
      </p:sp>
    </p:spTree>
    <p:extLst>
      <p:ext uri="{BB962C8B-B14F-4D97-AF65-F5344CB8AC3E}">
        <p14:creationId xmlns:p14="http://schemas.microsoft.com/office/powerpoint/2010/main" val="354533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 exercise to use the Self-Reliance Plan form.  Walk through how to use it…</a:t>
            </a:r>
          </a:p>
        </p:txBody>
      </p:sp>
      <p:sp>
        <p:nvSpPr>
          <p:cNvPr id="4" name="Slide Number Placeholder 3"/>
          <p:cNvSpPr>
            <a:spLocks noGrp="1"/>
          </p:cNvSpPr>
          <p:nvPr>
            <p:ph type="sldNum" sz="quarter" idx="5"/>
          </p:nvPr>
        </p:nvSpPr>
        <p:spPr/>
        <p:txBody>
          <a:bodyPr/>
          <a:lstStyle/>
          <a:p>
            <a:fld id="{2346E8D8-5E9A-334E-A66D-23E2ECD7A43A}" type="slidenum">
              <a:rPr lang="en-US" smtClean="0"/>
              <a:t>11</a:t>
            </a:fld>
            <a:endParaRPr lang="en-US"/>
          </a:p>
        </p:txBody>
      </p:sp>
    </p:spTree>
    <p:extLst>
      <p:ext uri="{BB962C8B-B14F-4D97-AF65-F5344CB8AC3E}">
        <p14:creationId xmlns:p14="http://schemas.microsoft.com/office/powerpoint/2010/main" val="13726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6E8D8-5E9A-334E-A66D-23E2ECD7A43A}" type="slidenum">
              <a:rPr lang="en-US" smtClean="0"/>
              <a:t>12</a:t>
            </a:fld>
            <a:endParaRPr lang="en-US"/>
          </a:p>
        </p:txBody>
      </p:sp>
    </p:spTree>
    <p:extLst>
      <p:ext uri="{BB962C8B-B14F-4D97-AF65-F5344CB8AC3E}">
        <p14:creationId xmlns:p14="http://schemas.microsoft.com/office/powerpoint/2010/main" val="101999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 the needs categories as first step</a:t>
            </a:r>
          </a:p>
        </p:txBody>
      </p:sp>
      <p:sp>
        <p:nvSpPr>
          <p:cNvPr id="4" name="Slide Number Placeholder 3"/>
          <p:cNvSpPr>
            <a:spLocks noGrp="1"/>
          </p:cNvSpPr>
          <p:nvPr>
            <p:ph type="sldNum" sz="quarter" idx="5"/>
          </p:nvPr>
        </p:nvSpPr>
        <p:spPr/>
        <p:txBody>
          <a:bodyPr/>
          <a:lstStyle/>
          <a:p>
            <a:fld id="{2346E8D8-5E9A-334E-A66D-23E2ECD7A43A}" type="slidenum">
              <a:rPr lang="en-US" smtClean="0"/>
              <a:t>13</a:t>
            </a:fld>
            <a:endParaRPr lang="en-US"/>
          </a:p>
        </p:txBody>
      </p:sp>
    </p:spTree>
    <p:extLst>
      <p:ext uri="{BB962C8B-B14F-4D97-AF65-F5344CB8AC3E}">
        <p14:creationId xmlns:p14="http://schemas.microsoft.com/office/powerpoint/2010/main" val="20473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9529-39C3-394F-9335-FAA2220B4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D4C723-30A9-7B4C-B235-4FAAE01C9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667975-9666-9141-B7FA-2F52E08AD395}"/>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5" name="Footer Placeholder 4">
            <a:extLst>
              <a:ext uri="{FF2B5EF4-FFF2-40B4-BE49-F238E27FC236}">
                <a16:creationId xmlns:a16="http://schemas.microsoft.com/office/drawing/2014/main" id="{73149403-1104-1C45-92F2-DE9D1EADB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0E332-FCFA-9046-B093-09A62EC1578F}"/>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31652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7E4-EADE-7D4C-AD06-D58BC1793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91746C-766F-4E46-867A-8DE894C33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CF732-F0CC-A443-A787-ED3C19DA04FE}"/>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5" name="Footer Placeholder 4">
            <a:extLst>
              <a:ext uri="{FF2B5EF4-FFF2-40B4-BE49-F238E27FC236}">
                <a16:creationId xmlns:a16="http://schemas.microsoft.com/office/drawing/2014/main" id="{270EE982-8957-F544-93C4-BF8558C18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19C34-8427-3947-A0CD-B28EBABABA31}"/>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87057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F5CBD-8BFF-EC48-A9DD-C030798CFA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D1FB6-63C6-BA4D-9F7C-EE8D817DA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0321B-648E-EE45-8015-D6EBAD5ECCCB}"/>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5" name="Footer Placeholder 4">
            <a:extLst>
              <a:ext uri="{FF2B5EF4-FFF2-40B4-BE49-F238E27FC236}">
                <a16:creationId xmlns:a16="http://schemas.microsoft.com/office/drawing/2014/main" id="{03EB31E0-B34F-B54F-A1A3-6DC22F9A7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893E6-EB54-214A-8336-FEFF1B5BC97A}"/>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393465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7505700" y="6347964"/>
            <a:ext cx="4038600" cy="365125"/>
          </a:xfrm>
          <a:prstGeom prst="rect">
            <a:avLst/>
          </a:prstGeom>
        </p:spPr>
        <p:txBody>
          <a:bodyPr vert="horz" lIns="91440" tIns="45720" rIns="91440" bIns="45720" rtlCol="0" anchor="ctr"/>
          <a:lstStyle>
            <a:lvl1pPr algn="r">
              <a:defRPr sz="1200" b="0" i="0">
                <a:solidFill>
                  <a:schemeClr val="accent1"/>
                </a:solidFill>
                <a:latin typeface="Arial" charset="0"/>
                <a:ea typeface="Arial" charset="0"/>
                <a:cs typeface="Arial" charset="0"/>
              </a:defRPr>
            </a:lvl1pPr>
          </a:lstStyle>
          <a:p>
            <a:fld id="{5B06C967-C119-3A46-8999-DDAAE48B2E46}" type="slidenum">
              <a:rPr lang="en-US" smtClean="0"/>
              <a:pPr/>
              <a:t>‹#›</a:t>
            </a:fld>
            <a:endParaRPr lang="en-US"/>
          </a:p>
        </p:txBody>
      </p:sp>
    </p:spTree>
    <p:extLst>
      <p:ext uri="{BB962C8B-B14F-4D97-AF65-F5344CB8AC3E}">
        <p14:creationId xmlns:p14="http://schemas.microsoft.com/office/powerpoint/2010/main" val="25433132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D144-9845-6F46-BAB1-EB78AFB8B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6546C-6291-E44D-B0BC-B79D73010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8346D-9F82-564B-B714-6CC95FFB816C}"/>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5" name="Footer Placeholder 4">
            <a:extLst>
              <a:ext uri="{FF2B5EF4-FFF2-40B4-BE49-F238E27FC236}">
                <a16:creationId xmlns:a16="http://schemas.microsoft.com/office/drawing/2014/main" id="{64B4A15E-AD8D-0D4F-AD64-EA8F26AA9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392B3-C0E6-AB48-93D9-42D92BD71C14}"/>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165002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BB3F-B1B7-9C47-B068-C15D0165D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7DE527-F8C3-E341-9F27-83F96D11D0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6F594-0208-C24B-A463-F1BCA6CD1782}"/>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5" name="Footer Placeholder 4">
            <a:extLst>
              <a:ext uri="{FF2B5EF4-FFF2-40B4-BE49-F238E27FC236}">
                <a16:creationId xmlns:a16="http://schemas.microsoft.com/office/drawing/2014/main" id="{42970831-5C57-A441-AADD-198ED2D21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33D4A-C834-0C49-B670-9A50F98D6939}"/>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33789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C86B-9FE5-CE4C-9CD9-887AECDAA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AA343-A960-E54D-A787-C100AB0A9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F51A7-0A41-3C4D-953E-9FBAD34390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6BA7D-AD6F-7F4B-89E1-A333EC867FA6}"/>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6" name="Footer Placeholder 5">
            <a:extLst>
              <a:ext uri="{FF2B5EF4-FFF2-40B4-BE49-F238E27FC236}">
                <a16:creationId xmlns:a16="http://schemas.microsoft.com/office/drawing/2014/main" id="{C5E0F5C8-1C11-014D-BF0F-271F0FA1C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8E89E-1392-1B4A-8652-4344B8BCD608}"/>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315581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B737-4933-D042-B384-FEF4F6C233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B4D2C-DFC0-9B4D-B479-CF5C4E8FC7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F8E6CC-87BE-814C-855C-5F0F185DD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01735-9B96-B149-BDAA-A72E035F4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BB95B-F90C-B044-9FA4-B698667228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74E0D1-52AF-A640-A0AC-3E0A4B8ABB14}"/>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8" name="Footer Placeholder 7">
            <a:extLst>
              <a:ext uri="{FF2B5EF4-FFF2-40B4-BE49-F238E27FC236}">
                <a16:creationId xmlns:a16="http://schemas.microsoft.com/office/drawing/2014/main" id="{E2745AC9-092D-BB40-A4C9-F185291F5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C230D7-37D7-BB47-9C48-4AAC40E23E50}"/>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419657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8E71-6226-194A-BA09-CD991D1B95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425E71-90D5-334D-ADF3-BE2F45BEC8BB}"/>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4" name="Footer Placeholder 3">
            <a:extLst>
              <a:ext uri="{FF2B5EF4-FFF2-40B4-BE49-F238E27FC236}">
                <a16:creationId xmlns:a16="http://schemas.microsoft.com/office/drawing/2014/main" id="{A52CFD61-FCA1-5142-ACFD-65BAAB887D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855A3C-114E-FD4F-8F6D-E9A8E6CBF49B}"/>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197213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8DD62-F086-CC47-B523-787A64D26D79}"/>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3" name="Footer Placeholder 2">
            <a:extLst>
              <a:ext uri="{FF2B5EF4-FFF2-40B4-BE49-F238E27FC236}">
                <a16:creationId xmlns:a16="http://schemas.microsoft.com/office/drawing/2014/main" id="{4689F5F6-E049-6149-99B9-37E45C0DC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A4E24C-E3A7-E143-BB92-2907197774E5}"/>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178085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CC4B-2266-154F-BB72-6FEC5B899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F501C-50E1-8342-A5EC-A11C6B39A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8E8D3-3D00-5749-AB1E-CC8997AB2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3880B-3486-394D-8A37-7B1161CDC19B}"/>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6" name="Footer Placeholder 5">
            <a:extLst>
              <a:ext uri="{FF2B5EF4-FFF2-40B4-BE49-F238E27FC236}">
                <a16:creationId xmlns:a16="http://schemas.microsoft.com/office/drawing/2014/main" id="{268C6E43-AC41-ED48-8554-863995757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1BF36-B6B6-B142-801D-29C1FF7A7AFD}"/>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61085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3E07-D8BF-E942-B6E7-9C0935FBE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240F41-4F4F-114D-9D0C-94F0E7102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D3842-5B31-E741-8BF8-26F461252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7E51C-B046-0248-A1FC-85B582915E7D}"/>
              </a:ext>
            </a:extLst>
          </p:cNvPr>
          <p:cNvSpPr>
            <a:spLocks noGrp="1"/>
          </p:cNvSpPr>
          <p:nvPr>
            <p:ph type="dt" sz="half" idx="10"/>
          </p:nvPr>
        </p:nvSpPr>
        <p:spPr/>
        <p:txBody>
          <a:bodyPr/>
          <a:lstStyle/>
          <a:p>
            <a:fld id="{AF05D7B4-281F-D749-8B00-2F7959C95069}" type="datetimeFigureOut">
              <a:rPr lang="en-US" smtClean="0"/>
              <a:t>2/21/2021</a:t>
            </a:fld>
            <a:endParaRPr lang="en-US"/>
          </a:p>
        </p:txBody>
      </p:sp>
      <p:sp>
        <p:nvSpPr>
          <p:cNvPr id="6" name="Footer Placeholder 5">
            <a:extLst>
              <a:ext uri="{FF2B5EF4-FFF2-40B4-BE49-F238E27FC236}">
                <a16:creationId xmlns:a16="http://schemas.microsoft.com/office/drawing/2014/main" id="{150BF69C-72AC-E44A-8E92-7C7EB58E3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C1035-694D-654A-8FC9-566852723DF7}"/>
              </a:ext>
            </a:extLst>
          </p:cNvPr>
          <p:cNvSpPr>
            <a:spLocks noGrp="1"/>
          </p:cNvSpPr>
          <p:nvPr>
            <p:ph type="sldNum" sz="quarter" idx="12"/>
          </p:nvPr>
        </p:nvSpPr>
        <p:spPr/>
        <p:txBody>
          <a:bodyPr/>
          <a:lstStyle/>
          <a:p>
            <a:fld id="{944AB5B7-70D9-0D40-AFED-96F6C3731AA7}" type="slidenum">
              <a:rPr lang="en-US" smtClean="0"/>
              <a:t>‹#›</a:t>
            </a:fld>
            <a:endParaRPr lang="en-US"/>
          </a:p>
        </p:txBody>
      </p:sp>
    </p:spTree>
    <p:extLst>
      <p:ext uri="{BB962C8B-B14F-4D97-AF65-F5344CB8AC3E}">
        <p14:creationId xmlns:p14="http://schemas.microsoft.com/office/powerpoint/2010/main" val="409916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6D17A-7A07-044C-8885-1BE4B5DEB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47174-D884-9544-B904-F0F83A9DC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655BA-ACF5-9B46-AE41-FDC932DB8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5D7B4-281F-D749-8B00-2F7959C95069}" type="datetimeFigureOut">
              <a:rPr lang="en-US" smtClean="0"/>
              <a:t>2/21/2021</a:t>
            </a:fld>
            <a:endParaRPr lang="en-US"/>
          </a:p>
        </p:txBody>
      </p:sp>
      <p:sp>
        <p:nvSpPr>
          <p:cNvPr id="5" name="Footer Placeholder 4">
            <a:extLst>
              <a:ext uri="{FF2B5EF4-FFF2-40B4-BE49-F238E27FC236}">
                <a16:creationId xmlns:a16="http://schemas.microsoft.com/office/drawing/2014/main" id="{C8DFA3FF-079D-FA4C-92A4-7CB4D85ED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A10A0-9270-4D42-AB97-EAE44A433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AB5B7-70D9-0D40-AFED-96F6C3731AA7}" type="slidenum">
              <a:rPr lang="en-US" smtClean="0"/>
              <a:t>‹#›</a:t>
            </a:fld>
            <a:endParaRPr lang="en-US"/>
          </a:p>
        </p:txBody>
      </p:sp>
    </p:spTree>
    <p:extLst>
      <p:ext uri="{BB962C8B-B14F-4D97-AF65-F5344CB8AC3E}">
        <p14:creationId xmlns:p14="http://schemas.microsoft.com/office/powerpoint/2010/main" val="1918243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14.png"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image" Target="../media/image16.png"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8" Type="http://schemas.openxmlformats.org/officeDocument/2006/relationships/image" Target="../media/image24.jpg" /><Relationship Id="rId3" Type="http://schemas.openxmlformats.org/officeDocument/2006/relationships/image" Target="../media/image19.png" /><Relationship Id="rId7" Type="http://schemas.openxmlformats.org/officeDocument/2006/relationships/image" Target="../media/image23.jpg" /><Relationship Id="rId2" Type="http://schemas.openxmlformats.org/officeDocument/2006/relationships/notesSlide" Target="../notesSlides/notesSlide12.xml" /><Relationship Id="rId1" Type="http://schemas.openxmlformats.org/officeDocument/2006/relationships/slideLayout" Target="../slideLayouts/slideLayout12.xml" /><Relationship Id="rId6" Type="http://schemas.openxmlformats.org/officeDocument/2006/relationships/image" Target="../media/image22.jpg" /><Relationship Id="rId5" Type="http://schemas.openxmlformats.org/officeDocument/2006/relationships/image" Target="../media/image21.jpg" /><Relationship Id="rId4" Type="http://schemas.openxmlformats.org/officeDocument/2006/relationships/image" Target="../media/image20.png" /><Relationship Id="rId9" Type="http://schemas.openxmlformats.org/officeDocument/2006/relationships/image" Target="../media/image25.png" /></Relationships>
</file>

<file path=ppt/slides/_rels/slide1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12.png" /><Relationship Id="rId1" Type="http://schemas.openxmlformats.org/officeDocument/2006/relationships/slideLayout" Target="../slideLayouts/slideLayout7.xml" /><Relationship Id="rId5" Type="http://schemas.openxmlformats.org/officeDocument/2006/relationships/image" Target="../media/image30.png" /><Relationship Id="rId4" Type="http://schemas.openxmlformats.org/officeDocument/2006/relationships/image" Target="../media/image29.png" /></Relationships>
</file>

<file path=ppt/slides/_rels/slide22.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32.png" /></Relationships>
</file>

<file path=ppt/slides/_rels/slide23.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6.tiff" /><Relationship Id="rId2" Type="http://schemas.openxmlformats.org/officeDocument/2006/relationships/notesSlide" Target="../notesSlides/notesSlide5.xml" /><Relationship Id="rId1" Type="http://schemas.openxmlformats.org/officeDocument/2006/relationships/slideLayout" Target="../slideLayouts/slideLayout7.xml" /><Relationship Id="rId6" Type="http://schemas.openxmlformats.org/officeDocument/2006/relationships/image" Target="../media/image9.png" /><Relationship Id="rId5" Type="http://schemas.openxmlformats.org/officeDocument/2006/relationships/image" Target="../media/image8.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E0FAB-BADA-8641-8CFF-C452BB4C5383}"/>
              </a:ext>
            </a:extLst>
          </p:cNvPr>
          <p:cNvSpPr txBox="1"/>
          <p:nvPr/>
        </p:nvSpPr>
        <p:spPr>
          <a:xfrm>
            <a:off x="2954955" y="751344"/>
            <a:ext cx="8447773" cy="5509200"/>
          </a:xfrm>
          <a:prstGeom prst="rect">
            <a:avLst/>
          </a:prstGeom>
          <a:noFill/>
        </p:spPr>
        <p:txBody>
          <a:bodyPr wrap="square" rtlCol="0" anchor="t">
            <a:spAutoFit/>
          </a:bodyPr>
          <a:lstStyle/>
          <a:p>
            <a:pPr fontAlgn="base"/>
            <a:r>
              <a:rPr lang="en-US" sz="3200" b="1" dirty="0">
                <a:solidFill>
                  <a:schemeClr val="bg2">
                    <a:lumMod val="50000"/>
                  </a:schemeClr>
                </a:solidFill>
              </a:rPr>
              <a:t>22. Providing for Temporal Needs and Building Self-Reliance</a:t>
            </a:r>
          </a:p>
          <a:p>
            <a:pPr fontAlgn="base"/>
            <a:r>
              <a:rPr lang="en-US" sz="2400" b="1" dirty="0">
                <a:solidFill>
                  <a:schemeClr val="bg2">
                    <a:lumMod val="50000"/>
                  </a:schemeClr>
                </a:solidFill>
              </a:rPr>
              <a:t>22.1 Purpose of Church Welfare</a:t>
            </a:r>
          </a:p>
          <a:p>
            <a:pPr fontAlgn="base"/>
            <a:r>
              <a:rPr lang="en-US" sz="2400" b="1" dirty="0">
                <a:solidFill>
                  <a:schemeClr val="bg2">
                    <a:lumMod val="50000"/>
                  </a:schemeClr>
                </a:solidFill>
              </a:rPr>
              <a:t>The purposes of Church welfare are to help members become self-reliant, to care for the poor and needy, and to give service.</a:t>
            </a:r>
          </a:p>
          <a:p>
            <a:pPr fontAlgn="base"/>
            <a:endParaRPr lang="en-US" sz="2400" b="1" dirty="0">
              <a:solidFill>
                <a:schemeClr val="bg2">
                  <a:lumMod val="50000"/>
                </a:schemeClr>
              </a:solidFill>
            </a:endParaRPr>
          </a:p>
          <a:p>
            <a:pPr fontAlgn="base"/>
            <a:r>
              <a:rPr lang="en-US" sz="2400" dirty="0">
                <a:solidFill>
                  <a:schemeClr val="bg2">
                    <a:lumMod val="50000"/>
                  </a:schemeClr>
                </a:solidFill>
              </a:rPr>
              <a:t>In 1936 the First Presidency outlined a welfare plan for the Church. They said: “Our primary purpose was to set up … a system under which the curse of idleness would be done away with, the evils of a dole abolished, and independence, industry, thrift and self respect be once more established amongst our people. </a:t>
            </a:r>
            <a:r>
              <a:rPr lang="en-US" sz="2400" b="1" dirty="0">
                <a:solidFill>
                  <a:schemeClr val="bg2">
                    <a:lumMod val="50000"/>
                  </a:schemeClr>
                </a:solidFill>
              </a:rPr>
              <a:t>The aim of the Church is to help the people to help themselves. </a:t>
            </a:r>
            <a:r>
              <a:rPr lang="en-US" sz="2400" dirty="0">
                <a:solidFill>
                  <a:schemeClr val="bg2">
                    <a:lumMod val="50000"/>
                  </a:schemeClr>
                </a:solidFill>
              </a:rPr>
              <a:t>Work is to be re-enthroned as the ruling principle of the lives of our Church membership.” (in Conference Report, Oct. 1936, 3).</a:t>
            </a:r>
            <a:endParaRPr lang="en-US" sz="2400" dirty="0">
              <a:solidFill>
                <a:schemeClr val="bg2">
                  <a:lumMod val="50000"/>
                </a:schemeClr>
              </a:solidFill>
              <a:cs typeface="Calibri Light"/>
            </a:endParaRPr>
          </a:p>
        </p:txBody>
      </p:sp>
      <p:pic>
        <p:nvPicPr>
          <p:cNvPr id="5" name="Picture 4">
            <a:extLst>
              <a:ext uri="{FF2B5EF4-FFF2-40B4-BE49-F238E27FC236}">
                <a16:creationId xmlns:a16="http://schemas.microsoft.com/office/drawing/2014/main" id="{CC1B295D-F5D4-BE43-A7B7-F414B227D65D}"/>
              </a:ext>
            </a:extLst>
          </p:cNvPr>
          <p:cNvPicPr>
            <a:picLocks noChangeAspect="1"/>
          </p:cNvPicPr>
          <p:nvPr/>
        </p:nvPicPr>
        <p:blipFill>
          <a:blip r:embed="rId3"/>
          <a:srcRect/>
          <a:stretch/>
        </p:blipFill>
        <p:spPr>
          <a:xfrm>
            <a:off x="817717" y="886264"/>
            <a:ext cx="2008916" cy="2679895"/>
          </a:xfrm>
          <a:prstGeom prst="rect">
            <a:avLst/>
          </a:prstGeom>
        </p:spPr>
      </p:pic>
    </p:spTree>
    <p:extLst>
      <p:ext uri="{BB962C8B-B14F-4D97-AF65-F5344CB8AC3E}">
        <p14:creationId xmlns:p14="http://schemas.microsoft.com/office/powerpoint/2010/main" val="288310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BC067-86E7-4D00-B5BC-028656190806}"/>
              </a:ext>
            </a:extLst>
          </p:cNvPr>
          <p:cNvSpPr>
            <a:spLocks noGrp="1"/>
          </p:cNvSpPr>
          <p:nvPr>
            <p:ph type="title" idx="4294967295"/>
          </p:nvPr>
        </p:nvSpPr>
        <p:spPr>
          <a:xfrm>
            <a:off x="3241835" y="511738"/>
            <a:ext cx="6586537" cy="887413"/>
          </a:xfrm>
        </p:spPr>
        <p:txBody>
          <a:bodyPr anchor="b">
            <a:normAutofit fontScale="90000"/>
          </a:bodyPr>
          <a:lstStyle/>
          <a:p>
            <a:r>
              <a:rPr lang="en-US" sz="4100" b="1" dirty="0">
                <a:solidFill>
                  <a:schemeClr val="bg2">
                    <a:lumMod val="50000"/>
                  </a:schemeClr>
                </a:solidFill>
                <a:latin typeface="Arial" panose="020B0604020202020204" pitchFamily="34" charset="0"/>
                <a:cs typeface="Arial" panose="020B0604020202020204" pitchFamily="34" charset="0"/>
              </a:rPr>
              <a:t>CASE STUDY</a:t>
            </a:r>
            <a:br>
              <a:rPr lang="en-US" sz="3200" b="1" dirty="0">
                <a:solidFill>
                  <a:schemeClr val="bg2">
                    <a:lumMod val="50000"/>
                  </a:schemeClr>
                </a:solidFill>
                <a:latin typeface="Arial" panose="020B0604020202020204" pitchFamily="34" charset="0"/>
                <a:cs typeface="Arial" panose="020B0604020202020204" pitchFamily="34" charset="0"/>
              </a:rPr>
            </a:br>
            <a:r>
              <a:rPr lang="en-US" sz="3600" b="1" dirty="0">
                <a:solidFill>
                  <a:schemeClr val="bg2">
                    <a:lumMod val="50000"/>
                  </a:schemeClr>
                </a:solidFill>
                <a:latin typeface="Arial" panose="020B0604020202020204" pitchFamily="34" charset="0"/>
                <a:cs typeface="Arial" panose="020B0604020202020204" pitchFamily="34" charset="0"/>
              </a:rPr>
              <a:t>The Smithson Family</a:t>
            </a:r>
          </a:p>
        </p:txBody>
      </p:sp>
      <p:pic>
        <p:nvPicPr>
          <p:cNvPr id="6" name="Picture 5">
            <a:extLst>
              <a:ext uri="{FF2B5EF4-FFF2-40B4-BE49-F238E27FC236}">
                <a16:creationId xmlns:a16="http://schemas.microsoft.com/office/drawing/2014/main" id="{9191E851-6F5E-504F-959F-6EAA130D00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324" y="458672"/>
            <a:ext cx="2259117" cy="3044814"/>
          </a:xfrm>
          <a:prstGeom prst="rect">
            <a:avLst/>
          </a:prstGeom>
          <a:effectLst/>
        </p:spPr>
      </p:pic>
      <p:sp>
        <p:nvSpPr>
          <p:cNvPr id="7" name="TextBox 6">
            <a:extLst>
              <a:ext uri="{FF2B5EF4-FFF2-40B4-BE49-F238E27FC236}">
                <a16:creationId xmlns:a16="http://schemas.microsoft.com/office/drawing/2014/main" id="{E31846BF-144B-414E-A64D-902FA696C291}"/>
              </a:ext>
            </a:extLst>
          </p:cNvPr>
          <p:cNvSpPr txBox="1"/>
          <p:nvPr/>
        </p:nvSpPr>
        <p:spPr>
          <a:xfrm>
            <a:off x="3241835" y="1511277"/>
            <a:ext cx="8340565" cy="3108543"/>
          </a:xfrm>
          <a:prstGeom prst="rect">
            <a:avLst/>
          </a:prstGeom>
          <a:noFill/>
        </p:spPr>
        <p:txBody>
          <a:bodyPr wrap="square" rtlCol="0">
            <a:spAutoFit/>
          </a:bodyPr>
          <a:lstStyle/>
          <a:p>
            <a:r>
              <a:rPr lang="en-US" sz="2800" dirty="0">
                <a:solidFill>
                  <a:srgbClr val="6D6D6D"/>
                </a:solidFill>
              </a:rPr>
              <a:t>Married for 17 years</a:t>
            </a:r>
          </a:p>
          <a:p>
            <a:r>
              <a:rPr lang="en-US" sz="2800" dirty="0">
                <a:solidFill>
                  <a:srgbClr val="6D6D6D"/>
                </a:solidFill>
              </a:rPr>
              <a:t>5 Children</a:t>
            </a:r>
          </a:p>
          <a:p>
            <a:r>
              <a:rPr lang="en-US" sz="2800" dirty="0">
                <a:solidFill>
                  <a:srgbClr val="6D6D6D"/>
                </a:solidFill>
              </a:rPr>
              <a:t>• Separated because of a pornography addiction</a:t>
            </a:r>
          </a:p>
          <a:p>
            <a:r>
              <a:rPr lang="en-US" sz="2800" dirty="0">
                <a:solidFill>
                  <a:srgbClr val="6D6D6D"/>
                </a:solidFill>
              </a:rPr>
              <a:t>• Struggling with debt and meeting financial obligations</a:t>
            </a:r>
          </a:p>
          <a:p>
            <a:r>
              <a:rPr lang="en-US" sz="2800" dirty="0">
                <a:solidFill>
                  <a:srgbClr val="6D6D6D"/>
                </a:solidFill>
              </a:rPr>
              <a:t>• Divorce is being discussed</a:t>
            </a:r>
          </a:p>
          <a:p>
            <a:r>
              <a:rPr lang="en-US" sz="2800" dirty="0">
                <a:solidFill>
                  <a:srgbClr val="6D6D6D"/>
                </a:solidFill>
              </a:rPr>
              <a:t>• Sister needs career but has little education/experience</a:t>
            </a:r>
          </a:p>
          <a:p>
            <a:r>
              <a:rPr lang="en-US" sz="2800" dirty="0">
                <a:solidFill>
                  <a:srgbClr val="6D6D6D"/>
                </a:solidFill>
              </a:rPr>
              <a:t>• Children are struggling, one has become suicidal</a:t>
            </a:r>
          </a:p>
        </p:txBody>
      </p:sp>
      <p:sp>
        <p:nvSpPr>
          <p:cNvPr id="8" name="TextBox 7">
            <a:extLst>
              <a:ext uri="{FF2B5EF4-FFF2-40B4-BE49-F238E27FC236}">
                <a16:creationId xmlns:a16="http://schemas.microsoft.com/office/drawing/2014/main" id="{BF909D59-A952-7843-897A-C7BB521BFC56}"/>
              </a:ext>
            </a:extLst>
          </p:cNvPr>
          <p:cNvSpPr txBox="1"/>
          <p:nvPr/>
        </p:nvSpPr>
        <p:spPr>
          <a:xfrm>
            <a:off x="584272" y="4895486"/>
            <a:ext cx="5620128" cy="523220"/>
          </a:xfrm>
          <a:prstGeom prst="rect">
            <a:avLst/>
          </a:prstGeom>
          <a:noFill/>
        </p:spPr>
        <p:txBody>
          <a:bodyPr wrap="none" rtlCol="0">
            <a:spAutoFit/>
          </a:bodyPr>
          <a:lstStyle/>
          <a:p>
            <a:r>
              <a:rPr lang="en-US" sz="2800" b="1" i="1" dirty="0">
                <a:solidFill>
                  <a:schemeClr val="accent1"/>
                </a:solidFill>
                <a:latin typeface="+mj-lt"/>
              </a:rPr>
              <a:t>What needs do the Smithson’s have?</a:t>
            </a:r>
          </a:p>
        </p:txBody>
      </p:sp>
      <p:sp>
        <p:nvSpPr>
          <p:cNvPr id="10" name="TextBox 9">
            <a:extLst>
              <a:ext uri="{FF2B5EF4-FFF2-40B4-BE49-F238E27FC236}">
                <a16:creationId xmlns:a16="http://schemas.microsoft.com/office/drawing/2014/main" id="{49BD6B4C-2311-EB4E-9522-E8AE41A20C06}"/>
              </a:ext>
            </a:extLst>
          </p:cNvPr>
          <p:cNvSpPr txBox="1"/>
          <p:nvPr/>
        </p:nvSpPr>
        <p:spPr>
          <a:xfrm>
            <a:off x="599687" y="5459944"/>
            <a:ext cx="8943026" cy="523220"/>
          </a:xfrm>
          <a:prstGeom prst="rect">
            <a:avLst/>
          </a:prstGeom>
          <a:noFill/>
        </p:spPr>
        <p:txBody>
          <a:bodyPr wrap="none" rtlCol="0">
            <a:spAutoFit/>
          </a:bodyPr>
          <a:lstStyle/>
          <a:p>
            <a:r>
              <a:rPr lang="en-US" sz="2800" b="1" i="1" dirty="0">
                <a:solidFill>
                  <a:schemeClr val="accent1"/>
                </a:solidFill>
                <a:latin typeface="+mj-lt"/>
              </a:rPr>
              <a:t>How might the Smithson’s work to solve their own problems?</a:t>
            </a:r>
          </a:p>
        </p:txBody>
      </p:sp>
      <p:sp>
        <p:nvSpPr>
          <p:cNvPr id="12" name="TextBox 11">
            <a:extLst>
              <a:ext uri="{FF2B5EF4-FFF2-40B4-BE49-F238E27FC236}">
                <a16:creationId xmlns:a16="http://schemas.microsoft.com/office/drawing/2014/main" id="{BC229D52-A226-114F-83A9-DCEC767BD25C}"/>
              </a:ext>
            </a:extLst>
          </p:cNvPr>
          <p:cNvSpPr txBox="1"/>
          <p:nvPr/>
        </p:nvSpPr>
        <p:spPr>
          <a:xfrm>
            <a:off x="584272" y="6024402"/>
            <a:ext cx="11242052" cy="523220"/>
          </a:xfrm>
          <a:prstGeom prst="rect">
            <a:avLst/>
          </a:prstGeom>
          <a:noFill/>
        </p:spPr>
        <p:txBody>
          <a:bodyPr wrap="none" rtlCol="0">
            <a:spAutoFit/>
          </a:bodyPr>
          <a:lstStyle/>
          <a:p>
            <a:r>
              <a:rPr lang="en-US" sz="2800" b="1" i="1" dirty="0">
                <a:solidFill>
                  <a:schemeClr val="accent1"/>
                </a:solidFill>
                <a:latin typeface="+mj-lt"/>
              </a:rPr>
              <a:t>What is the role of the bishop, ward council, Relief Society or Elders Quorum?</a:t>
            </a:r>
          </a:p>
        </p:txBody>
      </p:sp>
    </p:spTree>
    <p:extLst>
      <p:ext uri="{BB962C8B-B14F-4D97-AF65-F5344CB8AC3E}">
        <p14:creationId xmlns:p14="http://schemas.microsoft.com/office/powerpoint/2010/main" val="164194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D826A0-D93F-6E4B-B7F2-2D8E8D97BC52}"/>
              </a:ext>
            </a:extLst>
          </p:cNvPr>
          <p:cNvPicPr>
            <a:picLocks noChangeAspect="1"/>
          </p:cNvPicPr>
          <p:nvPr/>
        </p:nvPicPr>
        <p:blipFill>
          <a:blip r:embed="rId3"/>
          <a:stretch>
            <a:fillRect/>
          </a:stretch>
        </p:blipFill>
        <p:spPr>
          <a:xfrm>
            <a:off x="741397" y="1463040"/>
            <a:ext cx="6152921" cy="7962603"/>
          </a:xfrm>
          <a:prstGeom prst="rect">
            <a:avLst/>
          </a:prstGeom>
          <a:ln>
            <a:solidFill>
              <a:schemeClr val="tx1">
                <a:lumMod val="65000"/>
                <a:lumOff val="35000"/>
              </a:schemeClr>
            </a:solidFill>
          </a:ln>
        </p:spPr>
      </p:pic>
      <p:sp>
        <p:nvSpPr>
          <p:cNvPr id="4" name="Title 3">
            <a:extLst>
              <a:ext uri="{FF2B5EF4-FFF2-40B4-BE49-F238E27FC236}">
                <a16:creationId xmlns:a16="http://schemas.microsoft.com/office/drawing/2014/main" id="{1B16328F-6211-964F-945E-B670B1691816}"/>
              </a:ext>
            </a:extLst>
          </p:cNvPr>
          <p:cNvSpPr txBox="1">
            <a:spLocks/>
          </p:cNvSpPr>
          <p:nvPr/>
        </p:nvSpPr>
        <p:spPr>
          <a:xfrm>
            <a:off x="544449" y="217475"/>
            <a:ext cx="10906153" cy="86573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chemeClr val="bg2">
                    <a:lumMod val="50000"/>
                  </a:schemeClr>
                </a:solidFill>
                <a:latin typeface="Arial" panose="020B0604020202020204" pitchFamily="34" charset="0"/>
                <a:cs typeface="Arial" panose="020B0604020202020204" pitchFamily="34" charset="0"/>
              </a:rPr>
              <a:t>A SELF-RELIANCE FRAMEWORK</a:t>
            </a:r>
            <a:endParaRPr lang="en-US" sz="3600" b="1" dirty="0">
              <a:solidFill>
                <a:schemeClr val="bg2">
                  <a:lumMod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E2943DE-5592-AC49-BD7F-E2E1244943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3991" y="1153553"/>
            <a:ext cx="6606612" cy="5774787"/>
          </a:xfrm>
          <a:prstGeom prst="rect">
            <a:avLst/>
          </a:prstGeom>
          <a:ln>
            <a:solidFill>
              <a:schemeClr val="tx1">
                <a:lumMod val="65000"/>
                <a:lumOff val="35000"/>
              </a:schemeClr>
            </a:solidFill>
          </a:ln>
        </p:spPr>
      </p:pic>
    </p:spTree>
    <p:extLst>
      <p:ext uri="{BB962C8B-B14F-4D97-AF65-F5344CB8AC3E}">
        <p14:creationId xmlns:p14="http://schemas.microsoft.com/office/powerpoint/2010/main" val="23414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2C590A-CD32-EF43-A1AA-D2E3674FB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1" y="763083"/>
            <a:ext cx="11523251" cy="5372473"/>
          </a:xfrm>
          <a:prstGeom prst="rect">
            <a:avLst/>
          </a:prstGeom>
        </p:spPr>
      </p:pic>
      <p:sp>
        <p:nvSpPr>
          <p:cNvPr id="20" name="Rectangle 19">
            <a:extLst>
              <a:ext uri="{FF2B5EF4-FFF2-40B4-BE49-F238E27FC236}">
                <a16:creationId xmlns:a16="http://schemas.microsoft.com/office/drawing/2014/main" id="{4D234AD1-72F9-DF49-BB10-73016C425158}"/>
              </a:ext>
            </a:extLst>
          </p:cNvPr>
          <p:cNvSpPr/>
          <p:nvPr/>
        </p:nvSpPr>
        <p:spPr>
          <a:xfrm>
            <a:off x="320848" y="2082800"/>
            <a:ext cx="11509664" cy="538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1EB32B-9E4B-7B43-BAA1-DD4858221C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73" y="3024462"/>
            <a:ext cx="5946378" cy="771487"/>
          </a:xfrm>
          <a:prstGeom prst="rect">
            <a:avLst/>
          </a:prstGeom>
        </p:spPr>
      </p:pic>
      <p:sp>
        <p:nvSpPr>
          <p:cNvPr id="2" name="TextBox 1">
            <a:extLst>
              <a:ext uri="{FF2B5EF4-FFF2-40B4-BE49-F238E27FC236}">
                <a16:creationId xmlns:a16="http://schemas.microsoft.com/office/drawing/2014/main" id="{32BA5A34-EA17-294E-BF0D-9056A0FE2323}"/>
              </a:ext>
            </a:extLst>
          </p:cNvPr>
          <p:cNvSpPr txBox="1"/>
          <p:nvPr/>
        </p:nvSpPr>
        <p:spPr>
          <a:xfrm>
            <a:off x="2772147" y="1642028"/>
            <a:ext cx="3303533" cy="369332"/>
          </a:xfrm>
          <a:prstGeom prst="rect">
            <a:avLst/>
          </a:prstGeom>
          <a:noFill/>
        </p:spPr>
        <p:txBody>
          <a:bodyPr wrap="none" rtlCol="0">
            <a:spAutoFit/>
          </a:bodyPr>
          <a:lstStyle/>
          <a:p>
            <a:r>
              <a:rPr lang="en-US" dirty="0">
                <a:solidFill>
                  <a:srgbClr val="FF0000"/>
                </a:solidFill>
              </a:rPr>
              <a:t>“Teach the principles of welfare ”</a:t>
            </a:r>
          </a:p>
        </p:txBody>
      </p:sp>
      <p:sp>
        <p:nvSpPr>
          <p:cNvPr id="6" name="TextBox 5">
            <a:extLst>
              <a:ext uri="{FF2B5EF4-FFF2-40B4-BE49-F238E27FC236}">
                <a16:creationId xmlns:a16="http://schemas.microsoft.com/office/drawing/2014/main" id="{AF340502-8321-784F-8B3C-E80EBA6D8F01}"/>
              </a:ext>
            </a:extLst>
          </p:cNvPr>
          <p:cNvSpPr txBox="1"/>
          <p:nvPr/>
        </p:nvSpPr>
        <p:spPr>
          <a:xfrm>
            <a:off x="327581" y="4236721"/>
            <a:ext cx="2335832" cy="369332"/>
          </a:xfrm>
          <a:prstGeom prst="rect">
            <a:avLst/>
          </a:prstGeom>
          <a:noFill/>
        </p:spPr>
        <p:txBody>
          <a:bodyPr wrap="none" rtlCol="0">
            <a:spAutoFit/>
          </a:bodyPr>
          <a:lstStyle/>
          <a:p>
            <a:r>
              <a:rPr lang="en-US" dirty="0">
                <a:solidFill>
                  <a:srgbClr val="FF0000"/>
                </a:solidFill>
              </a:rPr>
              <a:t>“Assess welfare needs”</a:t>
            </a:r>
          </a:p>
        </p:txBody>
      </p:sp>
      <p:sp>
        <p:nvSpPr>
          <p:cNvPr id="7" name="TextBox 6">
            <a:extLst>
              <a:ext uri="{FF2B5EF4-FFF2-40B4-BE49-F238E27FC236}">
                <a16:creationId xmlns:a16="http://schemas.microsoft.com/office/drawing/2014/main" id="{068066F6-CB0A-5749-8D6A-0D3098F28DD1}"/>
              </a:ext>
            </a:extLst>
          </p:cNvPr>
          <p:cNvSpPr txBox="1"/>
          <p:nvPr/>
        </p:nvSpPr>
        <p:spPr>
          <a:xfrm>
            <a:off x="9013764" y="1642028"/>
            <a:ext cx="2401683" cy="369332"/>
          </a:xfrm>
          <a:prstGeom prst="rect">
            <a:avLst/>
          </a:prstGeom>
          <a:noFill/>
        </p:spPr>
        <p:txBody>
          <a:bodyPr wrap="none" rtlCol="0">
            <a:spAutoFit/>
          </a:bodyPr>
          <a:lstStyle/>
          <a:p>
            <a:r>
              <a:rPr lang="en-US" dirty="0">
                <a:solidFill>
                  <a:srgbClr val="FF0000"/>
                </a:solidFill>
              </a:rPr>
              <a:t>“Use the Ward Council”</a:t>
            </a:r>
          </a:p>
        </p:txBody>
      </p:sp>
    </p:spTree>
    <p:extLst>
      <p:ext uri="{BB962C8B-B14F-4D97-AF65-F5344CB8AC3E}">
        <p14:creationId xmlns:p14="http://schemas.microsoft.com/office/powerpoint/2010/main" val="31112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p:bldP spid="2" grpId="1"/>
      <p:bldP spid="6"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CA635FD-19B3-C546-901D-57626DAD31EF}"/>
              </a:ext>
            </a:extLst>
          </p:cNvPr>
          <p:cNvSpPr txBox="1"/>
          <p:nvPr/>
        </p:nvSpPr>
        <p:spPr>
          <a:xfrm>
            <a:off x="763675" y="1696367"/>
            <a:ext cx="5663627" cy="4431983"/>
          </a:xfrm>
          <a:prstGeom prst="rect">
            <a:avLst/>
          </a:prstGeom>
          <a:noFill/>
        </p:spPr>
        <p:txBody>
          <a:bodyPr wrap="square" rtlCol="0">
            <a:spAutoFit/>
          </a:bodyPr>
          <a:lstStyle/>
          <a:p>
            <a:r>
              <a:rPr lang="en-US" sz="2400" dirty="0">
                <a:solidFill>
                  <a:schemeClr val="bg2">
                    <a:lumMod val="50000"/>
                  </a:schemeClr>
                </a:solidFill>
              </a:rPr>
              <a:t>Married for 17 years</a:t>
            </a:r>
          </a:p>
          <a:p>
            <a:r>
              <a:rPr lang="en-US" sz="2400" dirty="0">
                <a:solidFill>
                  <a:schemeClr val="bg2">
                    <a:lumMod val="50000"/>
                  </a:schemeClr>
                </a:solidFill>
              </a:rPr>
              <a:t>5 Children</a:t>
            </a:r>
          </a:p>
          <a:p>
            <a:r>
              <a:rPr lang="en-US" dirty="0">
                <a:solidFill>
                  <a:schemeClr val="bg2">
                    <a:lumMod val="50000"/>
                  </a:schemeClr>
                </a:solidFill>
              </a:rPr>
              <a:t>• Separated because of a pornography addiction</a:t>
            </a:r>
          </a:p>
          <a:p>
            <a:endParaRPr lang="en-US" dirty="0">
              <a:solidFill>
                <a:schemeClr val="bg2">
                  <a:lumMod val="50000"/>
                </a:schemeClr>
              </a:solidFill>
            </a:endParaRPr>
          </a:p>
          <a:p>
            <a:r>
              <a:rPr lang="en-US" dirty="0">
                <a:solidFill>
                  <a:schemeClr val="bg2">
                    <a:lumMod val="50000"/>
                  </a:schemeClr>
                </a:solidFill>
              </a:rPr>
              <a:t>• Struggling with debt and meeting financial obligations</a:t>
            </a:r>
          </a:p>
          <a:p>
            <a:endParaRPr lang="en-US" dirty="0">
              <a:solidFill>
                <a:schemeClr val="bg2">
                  <a:lumMod val="50000"/>
                </a:schemeClr>
              </a:solidFill>
            </a:endParaRPr>
          </a:p>
          <a:p>
            <a:r>
              <a:rPr lang="en-US" dirty="0">
                <a:solidFill>
                  <a:schemeClr val="bg2">
                    <a:lumMod val="50000"/>
                  </a:schemeClr>
                </a:solidFill>
              </a:rPr>
              <a:t>• Divorce is being discussed</a:t>
            </a:r>
          </a:p>
          <a:p>
            <a:endParaRPr lang="en-US" dirty="0">
              <a:solidFill>
                <a:schemeClr val="bg2">
                  <a:lumMod val="50000"/>
                </a:schemeClr>
              </a:solidFill>
            </a:endParaRPr>
          </a:p>
          <a:p>
            <a:endParaRPr lang="en-US" dirty="0">
              <a:solidFill>
                <a:schemeClr val="bg2">
                  <a:lumMod val="50000"/>
                </a:schemeClr>
              </a:solidFill>
            </a:endParaRPr>
          </a:p>
          <a:p>
            <a:r>
              <a:rPr lang="en-US" dirty="0">
                <a:solidFill>
                  <a:schemeClr val="bg2">
                    <a:lumMod val="50000"/>
                  </a:schemeClr>
                </a:solidFill>
              </a:rPr>
              <a:t>• Sister needs career but has little education or experience</a:t>
            </a:r>
          </a:p>
          <a:p>
            <a:endParaRPr lang="en-US" dirty="0">
              <a:solidFill>
                <a:schemeClr val="bg2">
                  <a:lumMod val="50000"/>
                </a:schemeClr>
              </a:solidFill>
            </a:endParaRPr>
          </a:p>
          <a:p>
            <a:endParaRPr lang="en-US" dirty="0">
              <a:solidFill>
                <a:schemeClr val="bg2">
                  <a:lumMod val="50000"/>
                </a:schemeClr>
              </a:solidFill>
            </a:endParaRPr>
          </a:p>
          <a:p>
            <a:r>
              <a:rPr lang="en-US" dirty="0">
                <a:solidFill>
                  <a:schemeClr val="bg2">
                    <a:lumMod val="50000"/>
                  </a:schemeClr>
                </a:solidFill>
              </a:rPr>
              <a:t>• English-language skills are a barrier to job opportunities</a:t>
            </a:r>
          </a:p>
          <a:p>
            <a:endParaRPr lang="en-US" dirty="0">
              <a:solidFill>
                <a:schemeClr val="bg2">
                  <a:lumMod val="50000"/>
                </a:schemeClr>
              </a:solidFill>
            </a:endParaRPr>
          </a:p>
          <a:p>
            <a:r>
              <a:rPr lang="en-US" dirty="0">
                <a:solidFill>
                  <a:schemeClr val="bg2">
                    <a:lumMod val="50000"/>
                  </a:schemeClr>
                </a:solidFill>
              </a:rPr>
              <a:t>• Children are struggling, one has become suicidal</a:t>
            </a:r>
          </a:p>
        </p:txBody>
      </p:sp>
      <p:sp>
        <p:nvSpPr>
          <p:cNvPr id="6" name="Rectangle 5">
            <a:extLst>
              <a:ext uri="{FF2B5EF4-FFF2-40B4-BE49-F238E27FC236}">
                <a16:creationId xmlns:a16="http://schemas.microsoft.com/office/drawing/2014/main" id="{5B579DFA-748B-0841-BAF1-7010AB4EB0F7}"/>
              </a:ext>
            </a:extLst>
          </p:cNvPr>
          <p:cNvSpPr/>
          <p:nvPr/>
        </p:nvSpPr>
        <p:spPr>
          <a:xfrm>
            <a:off x="7575225" y="1485441"/>
            <a:ext cx="2557670" cy="923330"/>
          </a:xfrm>
          <a:prstGeom prst="rect">
            <a:avLst/>
          </a:prstGeom>
        </p:spPr>
        <p:txBody>
          <a:bodyPr wrap="square">
            <a:spAutoFit/>
          </a:bodyPr>
          <a:lstStyle/>
          <a:p>
            <a:r>
              <a:rPr lang="en-US"/>
              <a:t>• Love</a:t>
            </a:r>
          </a:p>
          <a:p>
            <a:r>
              <a:rPr lang="en-US"/>
              <a:t>• Support &amp; counseling</a:t>
            </a:r>
          </a:p>
          <a:p>
            <a:r>
              <a:rPr lang="en-US"/>
              <a:t>• Spiritual strengthening</a:t>
            </a:r>
          </a:p>
        </p:txBody>
      </p:sp>
      <p:sp>
        <p:nvSpPr>
          <p:cNvPr id="11" name="TextBox 10">
            <a:extLst>
              <a:ext uri="{FF2B5EF4-FFF2-40B4-BE49-F238E27FC236}">
                <a16:creationId xmlns:a16="http://schemas.microsoft.com/office/drawing/2014/main" id="{F4C76257-97F1-764C-B565-C7D218333B7A}"/>
              </a:ext>
            </a:extLst>
          </p:cNvPr>
          <p:cNvSpPr txBox="1"/>
          <p:nvPr/>
        </p:nvSpPr>
        <p:spPr>
          <a:xfrm>
            <a:off x="7575225" y="2428799"/>
            <a:ext cx="2309928" cy="369332"/>
          </a:xfrm>
          <a:prstGeom prst="rect">
            <a:avLst/>
          </a:prstGeom>
          <a:noFill/>
        </p:spPr>
        <p:txBody>
          <a:bodyPr wrap="none" rtlCol="0">
            <a:spAutoFit/>
          </a:bodyPr>
          <a:lstStyle/>
          <a:p>
            <a:r>
              <a:rPr lang="en-US"/>
              <a:t>• Addiction counseling</a:t>
            </a:r>
          </a:p>
        </p:txBody>
      </p:sp>
      <p:sp>
        <p:nvSpPr>
          <p:cNvPr id="12" name="TextBox 11">
            <a:extLst>
              <a:ext uri="{FF2B5EF4-FFF2-40B4-BE49-F238E27FC236}">
                <a16:creationId xmlns:a16="http://schemas.microsoft.com/office/drawing/2014/main" id="{75400455-599C-AC45-B3D8-AACB6F101113}"/>
              </a:ext>
            </a:extLst>
          </p:cNvPr>
          <p:cNvSpPr txBox="1"/>
          <p:nvPr/>
        </p:nvSpPr>
        <p:spPr>
          <a:xfrm>
            <a:off x="7588477" y="2818159"/>
            <a:ext cx="2183034" cy="646331"/>
          </a:xfrm>
          <a:prstGeom prst="rect">
            <a:avLst/>
          </a:prstGeom>
          <a:noFill/>
        </p:spPr>
        <p:txBody>
          <a:bodyPr wrap="none" rtlCol="0">
            <a:spAutoFit/>
          </a:bodyPr>
          <a:lstStyle/>
          <a:p>
            <a:r>
              <a:rPr lang="en-US"/>
              <a:t>• Financial assistance</a:t>
            </a:r>
          </a:p>
          <a:p>
            <a:r>
              <a:rPr lang="en-US"/>
              <a:t>• Financial education</a:t>
            </a:r>
          </a:p>
        </p:txBody>
      </p:sp>
      <p:sp>
        <p:nvSpPr>
          <p:cNvPr id="13" name="TextBox 12">
            <a:extLst>
              <a:ext uri="{FF2B5EF4-FFF2-40B4-BE49-F238E27FC236}">
                <a16:creationId xmlns:a16="http://schemas.microsoft.com/office/drawing/2014/main" id="{52B13D06-F927-1441-A8E4-DB2BE36B2827}"/>
              </a:ext>
            </a:extLst>
          </p:cNvPr>
          <p:cNvSpPr txBox="1"/>
          <p:nvPr/>
        </p:nvSpPr>
        <p:spPr>
          <a:xfrm>
            <a:off x="7588477" y="3543026"/>
            <a:ext cx="2263120" cy="369332"/>
          </a:xfrm>
          <a:prstGeom prst="rect">
            <a:avLst/>
          </a:prstGeom>
          <a:noFill/>
        </p:spPr>
        <p:txBody>
          <a:bodyPr wrap="none" rtlCol="0">
            <a:spAutoFit/>
          </a:bodyPr>
          <a:lstStyle/>
          <a:p>
            <a:r>
              <a:rPr lang="en-US"/>
              <a:t>• Marriage counseling</a:t>
            </a:r>
          </a:p>
        </p:txBody>
      </p:sp>
      <p:sp>
        <p:nvSpPr>
          <p:cNvPr id="14" name="TextBox 13">
            <a:extLst>
              <a:ext uri="{FF2B5EF4-FFF2-40B4-BE49-F238E27FC236}">
                <a16:creationId xmlns:a16="http://schemas.microsoft.com/office/drawing/2014/main" id="{06D4B390-C3F8-4541-8A7E-130260BF83E1}"/>
              </a:ext>
            </a:extLst>
          </p:cNvPr>
          <p:cNvSpPr txBox="1"/>
          <p:nvPr/>
        </p:nvSpPr>
        <p:spPr>
          <a:xfrm>
            <a:off x="7588477" y="3969845"/>
            <a:ext cx="2031197" cy="1200329"/>
          </a:xfrm>
          <a:prstGeom prst="rect">
            <a:avLst/>
          </a:prstGeom>
          <a:noFill/>
        </p:spPr>
        <p:txBody>
          <a:bodyPr wrap="none" rtlCol="0">
            <a:spAutoFit/>
          </a:bodyPr>
          <a:lstStyle/>
          <a:p>
            <a:r>
              <a:rPr lang="en-US"/>
              <a:t>• Career counseling</a:t>
            </a:r>
          </a:p>
          <a:p>
            <a:r>
              <a:rPr lang="en-US"/>
              <a:t>• Career training</a:t>
            </a:r>
          </a:p>
          <a:p>
            <a:r>
              <a:rPr lang="en-US"/>
              <a:t>• Job search</a:t>
            </a:r>
          </a:p>
          <a:p>
            <a:r>
              <a:rPr lang="en-US"/>
              <a:t>• Employment</a:t>
            </a:r>
          </a:p>
        </p:txBody>
      </p:sp>
      <p:sp>
        <p:nvSpPr>
          <p:cNvPr id="15" name="TextBox 14">
            <a:extLst>
              <a:ext uri="{FF2B5EF4-FFF2-40B4-BE49-F238E27FC236}">
                <a16:creationId xmlns:a16="http://schemas.microsoft.com/office/drawing/2014/main" id="{72CF0761-F3F2-924A-8DCD-7DF020C0295C}"/>
              </a:ext>
            </a:extLst>
          </p:cNvPr>
          <p:cNvSpPr txBox="1"/>
          <p:nvPr/>
        </p:nvSpPr>
        <p:spPr>
          <a:xfrm>
            <a:off x="7588477" y="5134291"/>
            <a:ext cx="3719095" cy="369332"/>
          </a:xfrm>
          <a:prstGeom prst="rect">
            <a:avLst/>
          </a:prstGeom>
          <a:noFill/>
        </p:spPr>
        <p:txBody>
          <a:bodyPr wrap="none" rtlCol="0">
            <a:spAutoFit/>
          </a:bodyPr>
          <a:lstStyle/>
          <a:p>
            <a:r>
              <a:rPr lang="en-US"/>
              <a:t>• English-language training &amp; practice</a:t>
            </a:r>
          </a:p>
        </p:txBody>
      </p:sp>
      <p:sp>
        <p:nvSpPr>
          <p:cNvPr id="16" name="Rectangle 15">
            <a:extLst>
              <a:ext uri="{FF2B5EF4-FFF2-40B4-BE49-F238E27FC236}">
                <a16:creationId xmlns:a16="http://schemas.microsoft.com/office/drawing/2014/main" id="{BFDA04EC-058C-5C46-AB3B-AFAADF341897}"/>
              </a:ext>
            </a:extLst>
          </p:cNvPr>
          <p:cNvSpPr/>
          <p:nvPr/>
        </p:nvSpPr>
        <p:spPr>
          <a:xfrm>
            <a:off x="7588477" y="5529944"/>
            <a:ext cx="3719094" cy="923330"/>
          </a:xfrm>
          <a:prstGeom prst="rect">
            <a:avLst/>
          </a:prstGeom>
        </p:spPr>
        <p:txBody>
          <a:bodyPr wrap="square">
            <a:spAutoFit/>
          </a:bodyPr>
          <a:lstStyle/>
          <a:p>
            <a:r>
              <a:rPr lang="en-US" dirty="0"/>
              <a:t>• Mental health care &amp; counseling</a:t>
            </a:r>
          </a:p>
          <a:p>
            <a:r>
              <a:rPr lang="en-US" dirty="0"/>
              <a:t>• Family counseling</a:t>
            </a:r>
          </a:p>
          <a:p>
            <a:r>
              <a:rPr lang="en-US" dirty="0"/>
              <a:t>• Outreach to children</a:t>
            </a:r>
          </a:p>
        </p:txBody>
      </p:sp>
      <p:sp>
        <p:nvSpPr>
          <p:cNvPr id="17" name="Left Brace 16">
            <a:extLst>
              <a:ext uri="{FF2B5EF4-FFF2-40B4-BE49-F238E27FC236}">
                <a16:creationId xmlns:a16="http://schemas.microsoft.com/office/drawing/2014/main" id="{28ED4D65-0819-BA40-99E2-D4739CC9A337}"/>
              </a:ext>
            </a:extLst>
          </p:cNvPr>
          <p:cNvSpPr/>
          <p:nvPr/>
        </p:nvSpPr>
        <p:spPr>
          <a:xfrm>
            <a:off x="7416475" y="2428799"/>
            <a:ext cx="238262" cy="389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FD6C1C0-E870-614C-935C-09C46267F892}"/>
              </a:ext>
            </a:extLst>
          </p:cNvPr>
          <p:cNvCxnSpPr>
            <a:cxnSpLocks/>
          </p:cNvCxnSpPr>
          <p:nvPr/>
        </p:nvCxnSpPr>
        <p:spPr>
          <a:xfrm flipH="1">
            <a:off x="5406886" y="2623930"/>
            <a:ext cx="193481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91D4868F-2F5D-494B-AE49-A120A833C6FB}"/>
              </a:ext>
            </a:extLst>
          </p:cNvPr>
          <p:cNvSpPr/>
          <p:nvPr/>
        </p:nvSpPr>
        <p:spPr>
          <a:xfrm>
            <a:off x="7416475" y="2844481"/>
            <a:ext cx="238262" cy="6166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9B5817F3-FB47-704D-AB5D-B00D93461DCF}"/>
              </a:ext>
            </a:extLst>
          </p:cNvPr>
          <p:cNvSpPr/>
          <p:nvPr/>
        </p:nvSpPr>
        <p:spPr>
          <a:xfrm>
            <a:off x="7448943" y="3473903"/>
            <a:ext cx="205794" cy="4932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A5A4860F-7E9F-0F4D-A8E7-D2860CD3CEA0}"/>
              </a:ext>
            </a:extLst>
          </p:cNvPr>
          <p:cNvSpPr/>
          <p:nvPr/>
        </p:nvSpPr>
        <p:spPr>
          <a:xfrm>
            <a:off x="7448943" y="3987026"/>
            <a:ext cx="205794" cy="11105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Left Brace 45">
            <a:extLst>
              <a:ext uri="{FF2B5EF4-FFF2-40B4-BE49-F238E27FC236}">
                <a16:creationId xmlns:a16="http://schemas.microsoft.com/office/drawing/2014/main" id="{64477EAA-576D-FB46-9FFA-CDD654CB2738}"/>
              </a:ext>
            </a:extLst>
          </p:cNvPr>
          <p:cNvSpPr/>
          <p:nvPr/>
        </p:nvSpPr>
        <p:spPr>
          <a:xfrm>
            <a:off x="7448943" y="5114263"/>
            <a:ext cx="238262" cy="389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e 46">
            <a:extLst>
              <a:ext uri="{FF2B5EF4-FFF2-40B4-BE49-F238E27FC236}">
                <a16:creationId xmlns:a16="http://schemas.microsoft.com/office/drawing/2014/main" id="{83146BF7-46B3-6941-8373-543B1FB252A0}"/>
              </a:ext>
            </a:extLst>
          </p:cNvPr>
          <p:cNvSpPr/>
          <p:nvPr/>
        </p:nvSpPr>
        <p:spPr>
          <a:xfrm>
            <a:off x="7448943" y="5529944"/>
            <a:ext cx="238262" cy="8803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490C2304-044D-924A-AD10-AA28B6A81545}"/>
              </a:ext>
            </a:extLst>
          </p:cNvPr>
          <p:cNvCxnSpPr/>
          <p:nvPr/>
        </p:nvCxnSpPr>
        <p:spPr>
          <a:xfrm flipH="1">
            <a:off x="6074233" y="3154018"/>
            <a:ext cx="12674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1FC7CA1-AC03-6F46-8F25-75A5116486D7}"/>
              </a:ext>
            </a:extLst>
          </p:cNvPr>
          <p:cNvCxnSpPr>
            <a:cxnSpLocks/>
          </p:cNvCxnSpPr>
          <p:nvPr/>
        </p:nvCxnSpPr>
        <p:spPr>
          <a:xfrm flipH="1">
            <a:off x="3485320" y="3710609"/>
            <a:ext cx="3864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82557A-422A-9648-B843-4D5FEE7A2058}"/>
              </a:ext>
            </a:extLst>
          </p:cNvPr>
          <p:cNvCxnSpPr>
            <a:cxnSpLocks/>
          </p:cNvCxnSpPr>
          <p:nvPr/>
        </p:nvCxnSpPr>
        <p:spPr>
          <a:xfrm>
            <a:off x="6427302" y="4532245"/>
            <a:ext cx="922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F42D433-36A1-E447-A3B0-75C5D8F4B31E}"/>
              </a:ext>
            </a:extLst>
          </p:cNvPr>
          <p:cNvCxnSpPr/>
          <p:nvPr/>
        </p:nvCxnSpPr>
        <p:spPr>
          <a:xfrm flipH="1">
            <a:off x="6241773" y="5300870"/>
            <a:ext cx="1099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EFC5992-D4C7-3C4E-9C74-C84581458837}"/>
              </a:ext>
            </a:extLst>
          </p:cNvPr>
          <p:cNvCxnSpPr/>
          <p:nvPr/>
        </p:nvCxnSpPr>
        <p:spPr>
          <a:xfrm flipH="1">
            <a:off x="5565912" y="5963479"/>
            <a:ext cx="178430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CA946EC7-9B0B-D048-BE73-47971AA69EA8}"/>
              </a:ext>
            </a:extLst>
          </p:cNvPr>
          <p:cNvSpPr txBox="1">
            <a:spLocks/>
          </p:cNvSpPr>
          <p:nvPr/>
        </p:nvSpPr>
        <p:spPr>
          <a:xfrm>
            <a:off x="755164" y="398136"/>
            <a:ext cx="6766588" cy="1087302"/>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chemeClr val="bg2">
                    <a:lumMod val="50000"/>
                  </a:schemeClr>
                </a:solidFill>
                <a:latin typeface="Arial" panose="020B0604020202020204" pitchFamily="34" charset="0"/>
                <a:cs typeface="Arial" panose="020B0604020202020204" pitchFamily="34" charset="0"/>
              </a:rPr>
              <a:t>HELP IDENTIFY NEEDS</a:t>
            </a:r>
          </a:p>
          <a:p>
            <a:r>
              <a:rPr lang="en-US" sz="3600" b="1" dirty="0">
                <a:solidFill>
                  <a:schemeClr val="bg2">
                    <a:lumMod val="50000"/>
                  </a:schemeClr>
                </a:solidFill>
                <a:latin typeface="Arial" panose="020B0604020202020204" pitchFamily="34" charset="0"/>
                <a:cs typeface="Arial" panose="020B0604020202020204" pitchFamily="34" charset="0"/>
              </a:rPr>
              <a:t>The Smithson Family </a:t>
            </a:r>
          </a:p>
        </p:txBody>
      </p:sp>
    </p:spTree>
    <p:extLst>
      <p:ext uri="{BB962C8B-B14F-4D97-AF65-F5344CB8AC3E}">
        <p14:creationId xmlns:p14="http://schemas.microsoft.com/office/powerpoint/2010/main" val="215607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P spid="17" grpId="0" animBg="1"/>
      <p:bldP spid="20" grpId="0" animBg="1"/>
      <p:bldP spid="23" grpId="0" animBg="1"/>
      <p:bldP spid="36"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2C590A-CD32-EF43-A1AA-D2E3674FB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1" y="763083"/>
            <a:ext cx="11523251" cy="5372473"/>
          </a:xfrm>
          <a:prstGeom prst="rect">
            <a:avLst/>
          </a:prstGeom>
        </p:spPr>
      </p:pic>
      <p:sp>
        <p:nvSpPr>
          <p:cNvPr id="2" name="TextBox 1">
            <a:extLst>
              <a:ext uri="{FF2B5EF4-FFF2-40B4-BE49-F238E27FC236}">
                <a16:creationId xmlns:a16="http://schemas.microsoft.com/office/drawing/2014/main" id="{B065E738-C244-3F41-A1D4-8A02E96EABEA}"/>
              </a:ext>
            </a:extLst>
          </p:cNvPr>
          <p:cNvSpPr txBox="1"/>
          <p:nvPr/>
        </p:nvSpPr>
        <p:spPr>
          <a:xfrm>
            <a:off x="1605969" y="4188326"/>
            <a:ext cx="3198183" cy="369332"/>
          </a:xfrm>
          <a:prstGeom prst="rect">
            <a:avLst/>
          </a:prstGeom>
          <a:noFill/>
        </p:spPr>
        <p:txBody>
          <a:bodyPr wrap="none" rtlCol="0">
            <a:spAutoFit/>
          </a:bodyPr>
          <a:lstStyle/>
          <a:p>
            <a:r>
              <a:rPr lang="en-US" dirty="0">
                <a:solidFill>
                  <a:srgbClr val="FF0000"/>
                </a:solidFill>
              </a:rPr>
              <a:t>“Help resolve temporary needs”</a:t>
            </a:r>
          </a:p>
        </p:txBody>
      </p:sp>
      <p:sp>
        <p:nvSpPr>
          <p:cNvPr id="10" name="TextBox 9">
            <a:extLst>
              <a:ext uri="{FF2B5EF4-FFF2-40B4-BE49-F238E27FC236}">
                <a16:creationId xmlns:a16="http://schemas.microsoft.com/office/drawing/2014/main" id="{DBA6BF87-D189-3549-8AF6-7D05E9198732}"/>
              </a:ext>
            </a:extLst>
          </p:cNvPr>
          <p:cNvSpPr txBox="1"/>
          <p:nvPr/>
        </p:nvSpPr>
        <p:spPr>
          <a:xfrm>
            <a:off x="7708118" y="4188326"/>
            <a:ext cx="3139257" cy="369332"/>
          </a:xfrm>
          <a:prstGeom prst="rect">
            <a:avLst/>
          </a:prstGeom>
          <a:noFill/>
        </p:spPr>
        <p:txBody>
          <a:bodyPr wrap="none" rtlCol="0">
            <a:spAutoFit/>
          </a:bodyPr>
          <a:lstStyle/>
          <a:p>
            <a:r>
              <a:rPr lang="en-US" dirty="0">
                <a:solidFill>
                  <a:srgbClr val="FF0000"/>
                </a:solidFill>
              </a:rPr>
              <a:t>“Help resolve long-term needs”</a:t>
            </a:r>
          </a:p>
        </p:txBody>
      </p:sp>
      <p:sp>
        <p:nvSpPr>
          <p:cNvPr id="3" name="TextBox 2">
            <a:extLst>
              <a:ext uri="{FF2B5EF4-FFF2-40B4-BE49-F238E27FC236}">
                <a16:creationId xmlns:a16="http://schemas.microsoft.com/office/drawing/2014/main" id="{0C482F54-D976-D245-AE88-5C2ECBC93D83}"/>
              </a:ext>
            </a:extLst>
          </p:cNvPr>
          <p:cNvSpPr txBox="1"/>
          <p:nvPr/>
        </p:nvSpPr>
        <p:spPr>
          <a:xfrm>
            <a:off x="345673" y="3120931"/>
            <a:ext cx="2760884" cy="369332"/>
          </a:xfrm>
          <a:prstGeom prst="rect">
            <a:avLst/>
          </a:prstGeom>
          <a:noFill/>
        </p:spPr>
        <p:txBody>
          <a:bodyPr wrap="none" rtlCol="0">
            <a:spAutoFit/>
          </a:bodyPr>
          <a:lstStyle/>
          <a:p>
            <a:r>
              <a:rPr lang="en-US" dirty="0"/>
              <a:t>Gary and Jennifer Smithson</a:t>
            </a:r>
          </a:p>
        </p:txBody>
      </p:sp>
      <p:sp>
        <p:nvSpPr>
          <p:cNvPr id="4" name="TextBox 3">
            <a:extLst>
              <a:ext uri="{FF2B5EF4-FFF2-40B4-BE49-F238E27FC236}">
                <a16:creationId xmlns:a16="http://schemas.microsoft.com/office/drawing/2014/main" id="{909AEA9B-19BE-D848-8FA1-289AC9CB2475}"/>
              </a:ext>
            </a:extLst>
          </p:cNvPr>
          <p:cNvSpPr txBox="1"/>
          <p:nvPr/>
        </p:nvSpPr>
        <p:spPr>
          <a:xfrm>
            <a:off x="341168" y="4200795"/>
            <a:ext cx="1288751" cy="369332"/>
          </a:xfrm>
          <a:prstGeom prst="rect">
            <a:avLst/>
          </a:prstGeom>
          <a:noFill/>
        </p:spPr>
        <p:txBody>
          <a:bodyPr wrap="none" rtlCol="0">
            <a:spAutoFit/>
          </a:bodyPr>
          <a:lstStyle/>
          <a:p>
            <a:r>
              <a:rPr lang="en-US" dirty="0"/>
              <a:t>IMMEDIATE</a:t>
            </a:r>
          </a:p>
        </p:txBody>
      </p:sp>
      <p:sp>
        <p:nvSpPr>
          <p:cNvPr id="5" name="TextBox 4">
            <a:extLst>
              <a:ext uri="{FF2B5EF4-FFF2-40B4-BE49-F238E27FC236}">
                <a16:creationId xmlns:a16="http://schemas.microsoft.com/office/drawing/2014/main" id="{A62A7485-67B7-F143-B98B-AE46AE6B0AB3}"/>
              </a:ext>
            </a:extLst>
          </p:cNvPr>
          <p:cNvSpPr txBox="1"/>
          <p:nvPr/>
        </p:nvSpPr>
        <p:spPr>
          <a:xfrm>
            <a:off x="6170127" y="4200795"/>
            <a:ext cx="1324145" cy="369332"/>
          </a:xfrm>
          <a:prstGeom prst="rect">
            <a:avLst/>
          </a:prstGeom>
          <a:noFill/>
        </p:spPr>
        <p:txBody>
          <a:bodyPr wrap="none" rtlCol="0">
            <a:spAutoFit/>
          </a:bodyPr>
          <a:lstStyle/>
          <a:p>
            <a:r>
              <a:rPr lang="en-US" dirty="0"/>
              <a:t>LONG TERM</a:t>
            </a:r>
          </a:p>
        </p:txBody>
      </p:sp>
      <p:sp>
        <p:nvSpPr>
          <p:cNvPr id="6" name="TextBox 5">
            <a:extLst>
              <a:ext uri="{FF2B5EF4-FFF2-40B4-BE49-F238E27FC236}">
                <a16:creationId xmlns:a16="http://schemas.microsoft.com/office/drawing/2014/main" id="{305F73AA-912B-B64D-8B1C-84C85A2A7FF8}"/>
              </a:ext>
            </a:extLst>
          </p:cNvPr>
          <p:cNvSpPr txBox="1"/>
          <p:nvPr/>
        </p:nvSpPr>
        <p:spPr>
          <a:xfrm>
            <a:off x="345673" y="4522276"/>
            <a:ext cx="3911712" cy="1477328"/>
          </a:xfrm>
          <a:prstGeom prst="rect">
            <a:avLst/>
          </a:prstGeom>
          <a:noFill/>
        </p:spPr>
        <p:txBody>
          <a:bodyPr wrap="none" rtlCol="0">
            <a:spAutoFit/>
          </a:bodyPr>
          <a:lstStyle/>
          <a:p>
            <a:r>
              <a:rPr lang="en-US" dirty="0"/>
              <a:t>• Counseling: 1)suicide 2)addiction</a:t>
            </a:r>
          </a:p>
          <a:p>
            <a:r>
              <a:rPr lang="en-US" dirty="0"/>
              <a:t>• Financial assistance</a:t>
            </a:r>
          </a:p>
          <a:p>
            <a:r>
              <a:rPr lang="en-US" dirty="0"/>
              <a:t>• Employment</a:t>
            </a:r>
          </a:p>
          <a:p>
            <a:r>
              <a:rPr lang="en-US" dirty="0"/>
              <a:t>• Spiritual strength</a:t>
            </a:r>
          </a:p>
          <a:p>
            <a:r>
              <a:rPr lang="en-US" dirty="0"/>
              <a:t>• Support from family, friends and ward</a:t>
            </a:r>
          </a:p>
        </p:txBody>
      </p:sp>
      <p:sp>
        <p:nvSpPr>
          <p:cNvPr id="7" name="TextBox 6">
            <a:extLst>
              <a:ext uri="{FF2B5EF4-FFF2-40B4-BE49-F238E27FC236}">
                <a16:creationId xmlns:a16="http://schemas.microsoft.com/office/drawing/2014/main" id="{340673CB-3EF2-7144-8DB8-A2515D0A02EC}"/>
              </a:ext>
            </a:extLst>
          </p:cNvPr>
          <p:cNvSpPr txBox="1"/>
          <p:nvPr/>
        </p:nvSpPr>
        <p:spPr>
          <a:xfrm>
            <a:off x="6198749" y="4523773"/>
            <a:ext cx="5322996" cy="1200329"/>
          </a:xfrm>
          <a:prstGeom prst="rect">
            <a:avLst/>
          </a:prstGeom>
          <a:noFill/>
        </p:spPr>
        <p:txBody>
          <a:bodyPr wrap="none" rtlCol="0">
            <a:spAutoFit/>
          </a:bodyPr>
          <a:lstStyle/>
          <a:p>
            <a:r>
              <a:rPr lang="en-US" dirty="0"/>
              <a:t>• Counseling: 1)marriage 2)family</a:t>
            </a:r>
          </a:p>
          <a:p>
            <a:r>
              <a:rPr lang="en-US" dirty="0"/>
              <a:t>• Financial education: learn to manage finances</a:t>
            </a:r>
          </a:p>
          <a:p>
            <a:r>
              <a:rPr lang="en-US" dirty="0"/>
              <a:t>• Career: 1)career counseling 2)training 3)better work</a:t>
            </a:r>
          </a:p>
          <a:p>
            <a:r>
              <a:rPr lang="en-US" dirty="0"/>
              <a:t>• English-language training for better job opportunities</a:t>
            </a:r>
          </a:p>
        </p:txBody>
      </p:sp>
    </p:spTree>
    <p:extLst>
      <p:ext uri="{BB962C8B-B14F-4D97-AF65-F5344CB8AC3E}">
        <p14:creationId xmlns:p14="http://schemas.microsoft.com/office/powerpoint/2010/main" val="329901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070A2-3FF6-1E4C-981F-55382E3011A9}"/>
              </a:ext>
            </a:extLst>
          </p:cNvPr>
          <p:cNvPicPr>
            <a:picLocks noChangeAspect="1"/>
          </p:cNvPicPr>
          <p:nvPr/>
        </p:nvPicPr>
        <p:blipFill>
          <a:blip r:embed="rId3"/>
          <a:stretch>
            <a:fillRect/>
          </a:stretch>
        </p:blipFill>
        <p:spPr>
          <a:xfrm>
            <a:off x="2306609" y="243840"/>
            <a:ext cx="7599104" cy="6390640"/>
          </a:xfrm>
          <a:prstGeom prst="rect">
            <a:avLst/>
          </a:prstGeom>
        </p:spPr>
      </p:pic>
      <p:sp>
        <p:nvSpPr>
          <p:cNvPr id="13" name="TextBox 12">
            <a:extLst>
              <a:ext uri="{FF2B5EF4-FFF2-40B4-BE49-F238E27FC236}">
                <a16:creationId xmlns:a16="http://schemas.microsoft.com/office/drawing/2014/main" id="{CE4F630E-DD22-374C-95DB-8D1C59FFCAB2}"/>
              </a:ext>
            </a:extLst>
          </p:cNvPr>
          <p:cNvSpPr txBox="1"/>
          <p:nvPr/>
        </p:nvSpPr>
        <p:spPr>
          <a:xfrm>
            <a:off x="10120033" y="1646707"/>
            <a:ext cx="1822807" cy="369332"/>
          </a:xfrm>
          <a:prstGeom prst="rect">
            <a:avLst/>
          </a:prstGeom>
          <a:noFill/>
        </p:spPr>
        <p:txBody>
          <a:bodyPr wrap="none" rtlCol="0">
            <a:spAutoFit/>
          </a:bodyPr>
          <a:lstStyle/>
          <a:p>
            <a:r>
              <a:rPr lang="en-US" dirty="0">
                <a:solidFill>
                  <a:srgbClr val="FF0000"/>
                </a:solidFill>
              </a:rPr>
              <a:t>increase income?</a:t>
            </a:r>
          </a:p>
        </p:txBody>
      </p:sp>
      <p:sp>
        <p:nvSpPr>
          <p:cNvPr id="14" name="TextBox 13">
            <a:extLst>
              <a:ext uri="{FF2B5EF4-FFF2-40B4-BE49-F238E27FC236}">
                <a16:creationId xmlns:a16="http://schemas.microsoft.com/office/drawing/2014/main" id="{197239A7-DBE3-8D43-B0A9-C330BA629303}"/>
              </a:ext>
            </a:extLst>
          </p:cNvPr>
          <p:cNvSpPr txBox="1"/>
          <p:nvPr/>
        </p:nvSpPr>
        <p:spPr>
          <a:xfrm>
            <a:off x="10157329" y="4557963"/>
            <a:ext cx="1859740" cy="369332"/>
          </a:xfrm>
          <a:prstGeom prst="rect">
            <a:avLst/>
          </a:prstGeom>
          <a:noFill/>
        </p:spPr>
        <p:txBody>
          <a:bodyPr wrap="none" rtlCol="0">
            <a:spAutoFit/>
          </a:bodyPr>
          <a:lstStyle/>
          <a:p>
            <a:r>
              <a:rPr lang="en-US" dirty="0">
                <a:solidFill>
                  <a:srgbClr val="FF0000"/>
                </a:solidFill>
              </a:rPr>
              <a:t>reduce expenses?</a:t>
            </a:r>
          </a:p>
        </p:txBody>
      </p:sp>
      <p:sp>
        <p:nvSpPr>
          <p:cNvPr id="15" name="Up Arrow 14">
            <a:extLst>
              <a:ext uri="{FF2B5EF4-FFF2-40B4-BE49-F238E27FC236}">
                <a16:creationId xmlns:a16="http://schemas.microsoft.com/office/drawing/2014/main" id="{6A91C531-A735-4E4F-9803-EC85592BF28D}"/>
              </a:ext>
            </a:extLst>
          </p:cNvPr>
          <p:cNvSpPr/>
          <p:nvPr/>
        </p:nvSpPr>
        <p:spPr>
          <a:xfrm>
            <a:off x="9954591" y="1646707"/>
            <a:ext cx="179730" cy="36933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Up Arrow 15">
            <a:extLst>
              <a:ext uri="{FF2B5EF4-FFF2-40B4-BE49-F238E27FC236}">
                <a16:creationId xmlns:a16="http://schemas.microsoft.com/office/drawing/2014/main" id="{1FDD84EE-042D-0F44-858A-14BE4211B3F4}"/>
              </a:ext>
            </a:extLst>
          </p:cNvPr>
          <p:cNvSpPr/>
          <p:nvPr/>
        </p:nvSpPr>
        <p:spPr>
          <a:xfrm rot="10800000">
            <a:off x="9991887" y="4557963"/>
            <a:ext cx="179730" cy="36933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09FBC8C9-6F06-7B40-9396-F0DC515F8907}"/>
              </a:ext>
            </a:extLst>
          </p:cNvPr>
          <p:cNvSpPr txBox="1"/>
          <p:nvPr/>
        </p:nvSpPr>
        <p:spPr>
          <a:xfrm>
            <a:off x="9905713" y="1233535"/>
            <a:ext cx="1987147" cy="369332"/>
          </a:xfrm>
          <a:prstGeom prst="rect">
            <a:avLst/>
          </a:prstGeom>
          <a:noFill/>
        </p:spPr>
        <p:txBody>
          <a:bodyPr wrap="none" rtlCol="0">
            <a:spAutoFit/>
          </a:bodyPr>
          <a:lstStyle/>
          <a:p>
            <a:r>
              <a:rPr lang="en-US" dirty="0">
                <a:solidFill>
                  <a:srgbClr val="FF0000"/>
                </a:solidFill>
              </a:rPr>
              <a:t>How can the family</a:t>
            </a:r>
          </a:p>
        </p:txBody>
      </p:sp>
      <p:sp>
        <p:nvSpPr>
          <p:cNvPr id="18" name="Oval 17">
            <a:extLst>
              <a:ext uri="{FF2B5EF4-FFF2-40B4-BE49-F238E27FC236}">
                <a16:creationId xmlns:a16="http://schemas.microsoft.com/office/drawing/2014/main" id="{737D7570-F9B6-6546-ABF3-ED05E04E7BF2}"/>
              </a:ext>
            </a:extLst>
          </p:cNvPr>
          <p:cNvSpPr/>
          <p:nvPr/>
        </p:nvSpPr>
        <p:spPr>
          <a:xfrm>
            <a:off x="2120865" y="1277039"/>
            <a:ext cx="3586162" cy="413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D88EE3-DE73-B448-92AA-15D9A60CFA5C}"/>
              </a:ext>
            </a:extLst>
          </p:cNvPr>
          <p:cNvSpPr txBox="1"/>
          <p:nvPr/>
        </p:nvSpPr>
        <p:spPr>
          <a:xfrm>
            <a:off x="5707027" y="1326255"/>
            <a:ext cx="2375522" cy="338554"/>
          </a:xfrm>
          <a:prstGeom prst="rect">
            <a:avLst/>
          </a:prstGeom>
          <a:noFill/>
        </p:spPr>
        <p:txBody>
          <a:bodyPr wrap="none" rtlCol="0">
            <a:spAutoFit/>
          </a:bodyPr>
          <a:lstStyle/>
          <a:p>
            <a:r>
              <a:rPr lang="en-US" sz="1600" dirty="0">
                <a:solidFill>
                  <a:srgbClr val="FF0000"/>
                </a:solidFill>
              </a:rPr>
              <a:t>Find short-term assistance</a:t>
            </a:r>
          </a:p>
        </p:txBody>
      </p:sp>
      <p:sp>
        <p:nvSpPr>
          <p:cNvPr id="20" name="Oval 19">
            <a:extLst>
              <a:ext uri="{FF2B5EF4-FFF2-40B4-BE49-F238E27FC236}">
                <a16:creationId xmlns:a16="http://schemas.microsoft.com/office/drawing/2014/main" id="{B0BB2EB2-4A8F-0943-90B3-74B8436E3982}"/>
              </a:ext>
            </a:extLst>
          </p:cNvPr>
          <p:cNvSpPr/>
          <p:nvPr/>
        </p:nvSpPr>
        <p:spPr>
          <a:xfrm>
            <a:off x="2098795" y="950887"/>
            <a:ext cx="3586162" cy="413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704A6F-6452-F84F-833A-322AD2B80CF9}"/>
              </a:ext>
            </a:extLst>
          </p:cNvPr>
          <p:cNvSpPr txBox="1"/>
          <p:nvPr/>
        </p:nvSpPr>
        <p:spPr>
          <a:xfrm>
            <a:off x="5698605" y="980818"/>
            <a:ext cx="2341475" cy="338554"/>
          </a:xfrm>
          <a:prstGeom prst="rect">
            <a:avLst/>
          </a:prstGeom>
          <a:noFill/>
        </p:spPr>
        <p:txBody>
          <a:bodyPr wrap="none" rtlCol="0">
            <a:spAutoFit/>
          </a:bodyPr>
          <a:lstStyle/>
          <a:p>
            <a:r>
              <a:rPr lang="en-US" sz="1600" dirty="0">
                <a:solidFill>
                  <a:srgbClr val="FF0000"/>
                </a:solidFill>
              </a:rPr>
              <a:t>“First turn to their family”</a:t>
            </a:r>
          </a:p>
        </p:txBody>
      </p:sp>
      <p:sp>
        <p:nvSpPr>
          <p:cNvPr id="22" name="TextBox 21">
            <a:extLst>
              <a:ext uri="{FF2B5EF4-FFF2-40B4-BE49-F238E27FC236}">
                <a16:creationId xmlns:a16="http://schemas.microsoft.com/office/drawing/2014/main" id="{4FBD2133-7CCA-C447-ACBA-471D61053C86}"/>
              </a:ext>
            </a:extLst>
          </p:cNvPr>
          <p:cNvSpPr txBox="1"/>
          <p:nvPr/>
        </p:nvSpPr>
        <p:spPr>
          <a:xfrm>
            <a:off x="10120033" y="3069497"/>
            <a:ext cx="1653338" cy="369332"/>
          </a:xfrm>
          <a:prstGeom prst="rect">
            <a:avLst/>
          </a:prstGeom>
          <a:noFill/>
        </p:spPr>
        <p:txBody>
          <a:bodyPr wrap="none" rtlCol="0">
            <a:spAutoFit/>
          </a:bodyPr>
          <a:lstStyle/>
          <a:p>
            <a:r>
              <a:rPr lang="en-US" dirty="0">
                <a:solidFill>
                  <a:srgbClr val="FF0000"/>
                </a:solidFill>
              </a:rPr>
              <a:t>shortfall $1,470</a:t>
            </a:r>
          </a:p>
        </p:txBody>
      </p:sp>
      <p:sp>
        <p:nvSpPr>
          <p:cNvPr id="23" name="TextBox 22">
            <a:extLst>
              <a:ext uri="{FF2B5EF4-FFF2-40B4-BE49-F238E27FC236}">
                <a16:creationId xmlns:a16="http://schemas.microsoft.com/office/drawing/2014/main" id="{9A3B0121-C65D-E642-8E55-46E0FDB6BE33}"/>
              </a:ext>
            </a:extLst>
          </p:cNvPr>
          <p:cNvSpPr txBox="1"/>
          <p:nvPr/>
        </p:nvSpPr>
        <p:spPr>
          <a:xfrm>
            <a:off x="9242103" y="1022479"/>
            <a:ext cx="694421" cy="276999"/>
          </a:xfrm>
          <a:prstGeom prst="rect">
            <a:avLst/>
          </a:prstGeom>
          <a:noFill/>
        </p:spPr>
        <p:txBody>
          <a:bodyPr wrap="none" rtlCol="0">
            <a:spAutoFit/>
          </a:bodyPr>
          <a:lstStyle/>
          <a:p>
            <a:r>
              <a:rPr lang="en-US" sz="1150" dirty="0"/>
              <a:t>$200.00</a:t>
            </a:r>
          </a:p>
        </p:txBody>
      </p:sp>
      <p:sp>
        <p:nvSpPr>
          <p:cNvPr id="24" name="TextBox 23">
            <a:extLst>
              <a:ext uri="{FF2B5EF4-FFF2-40B4-BE49-F238E27FC236}">
                <a16:creationId xmlns:a16="http://schemas.microsoft.com/office/drawing/2014/main" id="{D07FF827-5FF7-AB49-A4CE-CBFF5BD9F721}"/>
              </a:ext>
            </a:extLst>
          </p:cNvPr>
          <p:cNvSpPr txBox="1"/>
          <p:nvPr/>
        </p:nvSpPr>
        <p:spPr>
          <a:xfrm>
            <a:off x="9137758" y="717027"/>
            <a:ext cx="785793" cy="269304"/>
          </a:xfrm>
          <a:prstGeom prst="rect">
            <a:avLst/>
          </a:prstGeom>
          <a:noFill/>
        </p:spPr>
        <p:txBody>
          <a:bodyPr wrap="none" rtlCol="0">
            <a:spAutoFit/>
          </a:bodyPr>
          <a:lstStyle/>
          <a:p>
            <a:r>
              <a:rPr lang="en-US" sz="1150" dirty="0"/>
              <a:t>$3,800.00</a:t>
            </a:r>
          </a:p>
        </p:txBody>
      </p:sp>
      <p:sp>
        <p:nvSpPr>
          <p:cNvPr id="25" name="TextBox 24">
            <a:extLst>
              <a:ext uri="{FF2B5EF4-FFF2-40B4-BE49-F238E27FC236}">
                <a16:creationId xmlns:a16="http://schemas.microsoft.com/office/drawing/2014/main" id="{C45546DE-17BC-7B45-B416-4EBAC161BF03}"/>
              </a:ext>
            </a:extLst>
          </p:cNvPr>
          <p:cNvSpPr txBox="1"/>
          <p:nvPr/>
        </p:nvSpPr>
        <p:spPr>
          <a:xfrm>
            <a:off x="9238404" y="1358679"/>
            <a:ext cx="673582" cy="269304"/>
          </a:xfrm>
          <a:prstGeom prst="rect">
            <a:avLst/>
          </a:prstGeom>
          <a:noFill/>
        </p:spPr>
        <p:txBody>
          <a:bodyPr wrap="none" rtlCol="0">
            <a:spAutoFit/>
          </a:bodyPr>
          <a:lstStyle/>
          <a:p>
            <a:r>
              <a:rPr lang="en-US" sz="1150" dirty="0"/>
              <a:t>$150.00</a:t>
            </a:r>
          </a:p>
        </p:txBody>
      </p:sp>
      <p:sp>
        <p:nvSpPr>
          <p:cNvPr id="26" name="TextBox 25">
            <a:extLst>
              <a:ext uri="{FF2B5EF4-FFF2-40B4-BE49-F238E27FC236}">
                <a16:creationId xmlns:a16="http://schemas.microsoft.com/office/drawing/2014/main" id="{7F249AC4-25B3-2C46-B05B-5B58BED98ACE}"/>
              </a:ext>
            </a:extLst>
          </p:cNvPr>
          <p:cNvSpPr txBox="1"/>
          <p:nvPr/>
        </p:nvSpPr>
        <p:spPr>
          <a:xfrm>
            <a:off x="9123056" y="1696721"/>
            <a:ext cx="785793" cy="269304"/>
          </a:xfrm>
          <a:prstGeom prst="rect">
            <a:avLst/>
          </a:prstGeom>
          <a:noFill/>
        </p:spPr>
        <p:txBody>
          <a:bodyPr wrap="none" rtlCol="0">
            <a:spAutoFit/>
          </a:bodyPr>
          <a:lstStyle/>
          <a:p>
            <a:r>
              <a:rPr lang="en-US" sz="1150" dirty="0"/>
              <a:t>$4,150.00</a:t>
            </a:r>
          </a:p>
        </p:txBody>
      </p:sp>
      <p:sp>
        <p:nvSpPr>
          <p:cNvPr id="27" name="TextBox 26">
            <a:extLst>
              <a:ext uri="{FF2B5EF4-FFF2-40B4-BE49-F238E27FC236}">
                <a16:creationId xmlns:a16="http://schemas.microsoft.com/office/drawing/2014/main" id="{E59CF2B6-9DCC-224C-93CC-0A1A6B9426C2}"/>
              </a:ext>
            </a:extLst>
          </p:cNvPr>
          <p:cNvSpPr txBox="1"/>
          <p:nvPr/>
        </p:nvSpPr>
        <p:spPr>
          <a:xfrm>
            <a:off x="10992065" y="1941994"/>
            <a:ext cx="768159" cy="369332"/>
          </a:xfrm>
          <a:prstGeom prst="rect">
            <a:avLst/>
          </a:prstGeom>
          <a:noFill/>
        </p:spPr>
        <p:txBody>
          <a:bodyPr wrap="none" rtlCol="0">
            <a:spAutoFit/>
          </a:bodyPr>
          <a:lstStyle/>
          <a:p>
            <a:r>
              <a:rPr lang="en-US" dirty="0">
                <a:solidFill>
                  <a:srgbClr val="FF0000"/>
                </a:solidFill>
              </a:rPr>
              <a:t>+$350</a:t>
            </a:r>
          </a:p>
        </p:txBody>
      </p:sp>
      <p:sp>
        <p:nvSpPr>
          <p:cNvPr id="28" name="TextBox 27">
            <a:extLst>
              <a:ext uri="{FF2B5EF4-FFF2-40B4-BE49-F238E27FC236}">
                <a16:creationId xmlns:a16="http://schemas.microsoft.com/office/drawing/2014/main" id="{0078202B-F0BB-EB46-80BD-02E18FD693EB}"/>
              </a:ext>
            </a:extLst>
          </p:cNvPr>
          <p:cNvSpPr txBox="1"/>
          <p:nvPr/>
        </p:nvSpPr>
        <p:spPr>
          <a:xfrm>
            <a:off x="11036949" y="4841961"/>
            <a:ext cx="723275" cy="369332"/>
          </a:xfrm>
          <a:prstGeom prst="rect">
            <a:avLst/>
          </a:prstGeom>
          <a:noFill/>
        </p:spPr>
        <p:txBody>
          <a:bodyPr wrap="none" rtlCol="0">
            <a:spAutoFit/>
          </a:bodyPr>
          <a:lstStyle/>
          <a:p>
            <a:r>
              <a:rPr lang="en-US" dirty="0">
                <a:solidFill>
                  <a:srgbClr val="FF0000"/>
                </a:solidFill>
              </a:rPr>
              <a:t>-$680</a:t>
            </a:r>
          </a:p>
        </p:txBody>
      </p:sp>
      <p:sp>
        <p:nvSpPr>
          <p:cNvPr id="29" name="TextBox 28">
            <a:extLst>
              <a:ext uri="{FF2B5EF4-FFF2-40B4-BE49-F238E27FC236}">
                <a16:creationId xmlns:a16="http://schemas.microsoft.com/office/drawing/2014/main" id="{CD8FF4A1-DD6C-F54A-A362-3E00C96744A1}"/>
              </a:ext>
            </a:extLst>
          </p:cNvPr>
          <p:cNvSpPr txBox="1"/>
          <p:nvPr/>
        </p:nvSpPr>
        <p:spPr>
          <a:xfrm>
            <a:off x="10171617" y="5578559"/>
            <a:ext cx="1845452" cy="923330"/>
          </a:xfrm>
          <a:prstGeom prst="rect">
            <a:avLst/>
          </a:prstGeom>
          <a:noFill/>
        </p:spPr>
        <p:txBody>
          <a:bodyPr wrap="square" rtlCol="0">
            <a:spAutoFit/>
          </a:bodyPr>
          <a:lstStyle/>
          <a:p>
            <a:r>
              <a:rPr lang="en-US" dirty="0">
                <a:solidFill>
                  <a:srgbClr val="FF0000"/>
                </a:solidFill>
              </a:rPr>
              <a:t>assistance need</a:t>
            </a:r>
          </a:p>
          <a:p>
            <a:r>
              <a:rPr lang="en-US" dirty="0">
                <a:solidFill>
                  <a:srgbClr val="FF0000"/>
                </a:solidFill>
              </a:rPr>
              <a:t>reduced to</a:t>
            </a:r>
          </a:p>
          <a:p>
            <a:r>
              <a:rPr lang="en-US" dirty="0">
                <a:solidFill>
                  <a:srgbClr val="FF0000"/>
                </a:solidFill>
              </a:rPr>
              <a:t>                   $440</a:t>
            </a:r>
          </a:p>
        </p:txBody>
      </p:sp>
      <p:sp>
        <p:nvSpPr>
          <p:cNvPr id="30" name="TextBox 29">
            <a:extLst>
              <a:ext uri="{FF2B5EF4-FFF2-40B4-BE49-F238E27FC236}">
                <a16:creationId xmlns:a16="http://schemas.microsoft.com/office/drawing/2014/main" id="{AB1D52BB-3B68-6E48-912B-908B0A8C1FB4}"/>
              </a:ext>
            </a:extLst>
          </p:cNvPr>
          <p:cNvSpPr txBox="1"/>
          <p:nvPr/>
        </p:nvSpPr>
        <p:spPr>
          <a:xfrm>
            <a:off x="4486437" y="5434123"/>
            <a:ext cx="2326534" cy="338554"/>
          </a:xfrm>
          <a:prstGeom prst="rect">
            <a:avLst/>
          </a:prstGeom>
          <a:noFill/>
        </p:spPr>
        <p:txBody>
          <a:bodyPr wrap="none" rtlCol="0">
            <a:spAutoFit/>
          </a:bodyPr>
          <a:lstStyle/>
          <a:p>
            <a:r>
              <a:rPr lang="en-US" sz="1600" dirty="0">
                <a:solidFill>
                  <a:srgbClr val="FF0000"/>
                </a:solidFill>
              </a:rPr>
              <a:t>”Sustain life, not lifestyle”</a:t>
            </a:r>
          </a:p>
        </p:txBody>
      </p:sp>
      <p:pic>
        <p:nvPicPr>
          <p:cNvPr id="31" name="Picture 30">
            <a:extLst>
              <a:ext uri="{FF2B5EF4-FFF2-40B4-BE49-F238E27FC236}">
                <a16:creationId xmlns:a16="http://schemas.microsoft.com/office/drawing/2014/main" id="{B9DFCC61-BD1D-1743-B854-106B68330F39}"/>
              </a:ext>
            </a:extLst>
          </p:cNvPr>
          <p:cNvPicPr>
            <a:picLocks noChangeAspect="1"/>
          </p:cNvPicPr>
          <p:nvPr/>
        </p:nvPicPr>
        <p:blipFill>
          <a:blip r:embed="rId4"/>
          <a:stretch>
            <a:fillRect/>
          </a:stretch>
        </p:blipFill>
        <p:spPr>
          <a:xfrm>
            <a:off x="2300336" y="243903"/>
            <a:ext cx="7321853" cy="677714"/>
          </a:xfrm>
          <a:prstGeom prst="rect">
            <a:avLst/>
          </a:prstGeom>
        </p:spPr>
      </p:pic>
      <p:sp>
        <p:nvSpPr>
          <p:cNvPr id="44" name="TextBox 43">
            <a:extLst>
              <a:ext uri="{FF2B5EF4-FFF2-40B4-BE49-F238E27FC236}">
                <a16:creationId xmlns:a16="http://schemas.microsoft.com/office/drawing/2014/main" id="{4E440024-FC56-074A-995B-A7F5261FFEE4}"/>
              </a:ext>
            </a:extLst>
          </p:cNvPr>
          <p:cNvSpPr txBox="1"/>
          <p:nvPr/>
        </p:nvSpPr>
        <p:spPr>
          <a:xfrm>
            <a:off x="6080414" y="3307743"/>
            <a:ext cx="1172116" cy="269304"/>
          </a:xfrm>
          <a:prstGeom prst="rect">
            <a:avLst/>
          </a:prstGeom>
          <a:noFill/>
        </p:spPr>
        <p:txBody>
          <a:bodyPr wrap="none" rtlCol="0">
            <a:spAutoFit/>
          </a:bodyPr>
          <a:lstStyle/>
          <a:p>
            <a:r>
              <a:rPr lang="en-US" sz="1150" dirty="0"/>
              <a:t>Cable TV, Netflix</a:t>
            </a:r>
          </a:p>
        </p:txBody>
      </p:sp>
      <p:sp>
        <p:nvSpPr>
          <p:cNvPr id="45" name="TextBox 44">
            <a:extLst>
              <a:ext uri="{FF2B5EF4-FFF2-40B4-BE49-F238E27FC236}">
                <a16:creationId xmlns:a16="http://schemas.microsoft.com/office/drawing/2014/main" id="{21BE1D4A-8BD5-1C42-A158-D66FAE162000}"/>
              </a:ext>
            </a:extLst>
          </p:cNvPr>
          <p:cNvSpPr txBox="1"/>
          <p:nvPr/>
        </p:nvSpPr>
        <p:spPr>
          <a:xfrm>
            <a:off x="6080414" y="3637300"/>
            <a:ext cx="1082348" cy="269304"/>
          </a:xfrm>
          <a:prstGeom prst="rect">
            <a:avLst/>
          </a:prstGeom>
          <a:noFill/>
        </p:spPr>
        <p:txBody>
          <a:bodyPr wrap="none" rtlCol="0">
            <a:spAutoFit/>
          </a:bodyPr>
          <a:lstStyle/>
          <a:p>
            <a:r>
              <a:rPr lang="en-US" sz="1150" dirty="0"/>
              <a:t>Mobile Phones</a:t>
            </a:r>
          </a:p>
        </p:txBody>
      </p:sp>
      <p:grpSp>
        <p:nvGrpSpPr>
          <p:cNvPr id="48" name="Group 47">
            <a:extLst>
              <a:ext uri="{FF2B5EF4-FFF2-40B4-BE49-F238E27FC236}">
                <a16:creationId xmlns:a16="http://schemas.microsoft.com/office/drawing/2014/main" id="{07EE4B83-BA01-104D-829C-C29145F3ED50}"/>
              </a:ext>
            </a:extLst>
          </p:cNvPr>
          <p:cNvGrpSpPr/>
          <p:nvPr/>
        </p:nvGrpSpPr>
        <p:grpSpPr>
          <a:xfrm>
            <a:off x="5422418" y="2254353"/>
            <a:ext cx="4414227" cy="2602631"/>
            <a:chOff x="5422418" y="2254353"/>
            <a:chExt cx="4414227" cy="2602631"/>
          </a:xfrm>
        </p:grpSpPr>
        <p:sp>
          <p:nvSpPr>
            <p:cNvPr id="32" name="TextBox 31">
              <a:extLst>
                <a:ext uri="{FF2B5EF4-FFF2-40B4-BE49-F238E27FC236}">
                  <a16:creationId xmlns:a16="http://schemas.microsoft.com/office/drawing/2014/main" id="{71DEC9EF-913A-D34A-ACB1-003A4CDFA0D7}"/>
                </a:ext>
              </a:extLst>
            </p:cNvPr>
            <p:cNvSpPr txBox="1"/>
            <p:nvPr/>
          </p:nvSpPr>
          <p:spPr>
            <a:xfrm>
              <a:off x="5497759" y="2254353"/>
              <a:ext cx="598241" cy="269304"/>
            </a:xfrm>
            <a:prstGeom prst="rect">
              <a:avLst/>
            </a:prstGeom>
            <a:noFill/>
          </p:spPr>
          <p:txBody>
            <a:bodyPr wrap="none" rtlCol="0">
              <a:spAutoFit/>
            </a:bodyPr>
            <a:lstStyle/>
            <a:p>
              <a:pPr algn="r"/>
              <a:r>
                <a:rPr lang="en-US" sz="1150" dirty="0"/>
                <a:t>380.00</a:t>
              </a:r>
            </a:p>
          </p:txBody>
        </p:sp>
        <p:sp>
          <p:nvSpPr>
            <p:cNvPr id="33" name="TextBox 32">
              <a:extLst>
                <a:ext uri="{FF2B5EF4-FFF2-40B4-BE49-F238E27FC236}">
                  <a16:creationId xmlns:a16="http://schemas.microsoft.com/office/drawing/2014/main" id="{C35E8524-88EC-9C4E-9864-5134B0026123}"/>
                </a:ext>
              </a:extLst>
            </p:cNvPr>
            <p:cNvSpPr txBox="1"/>
            <p:nvPr/>
          </p:nvSpPr>
          <p:spPr>
            <a:xfrm>
              <a:off x="5497759" y="2598167"/>
              <a:ext cx="598241" cy="269304"/>
            </a:xfrm>
            <a:prstGeom prst="rect">
              <a:avLst/>
            </a:prstGeom>
            <a:noFill/>
          </p:spPr>
          <p:txBody>
            <a:bodyPr wrap="none" rtlCol="0">
              <a:spAutoFit/>
            </a:bodyPr>
            <a:lstStyle/>
            <a:p>
              <a:pPr algn="r"/>
              <a:r>
                <a:rPr lang="en-US" sz="1150" dirty="0"/>
                <a:t>900.00</a:t>
              </a:r>
            </a:p>
          </p:txBody>
        </p:sp>
        <p:sp>
          <p:nvSpPr>
            <p:cNvPr id="34" name="TextBox 33">
              <a:extLst>
                <a:ext uri="{FF2B5EF4-FFF2-40B4-BE49-F238E27FC236}">
                  <a16:creationId xmlns:a16="http://schemas.microsoft.com/office/drawing/2014/main" id="{5AB6638C-68A2-3A49-A3B4-B17D73FB88F3}"/>
                </a:ext>
              </a:extLst>
            </p:cNvPr>
            <p:cNvSpPr txBox="1"/>
            <p:nvPr/>
          </p:nvSpPr>
          <p:spPr>
            <a:xfrm>
              <a:off x="5422418" y="2921248"/>
              <a:ext cx="673582" cy="269304"/>
            </a:xfrm>
            <a:prstGeom prst="rect">
              <a:avLst/>
            </a:prstGeom>
            <a:noFill/>
          </p:spPr>
          <p:txBody>
            <a:bodyPr wrap="none" rtlCol="0">
              <a:spAutoFit/>
            </a:bodyPr>
            <a:lstStyle/>
            <a:p>
              <a:pPr algn="r"/>
              <a:r>
                <a:rPr lang="en-US" sz="1150" dirty="0"/>
                <a:t>1500.00</a:t>
              </a:r>
            </a:p>
          </p:txBody>
        </p:sp>
        <p:sp>
          <p:nvSpPr>
            <p:cNvPr id="35" name="TextBox 34">
              <a:extLst>
                <a:ext uri="{FF2B5EF4-FFF2-40B4-BE49-F238E27FC236}">
                  <a16:creationId xmlns:a16="http://schemas.microsoft.com/office/drawing/2014/main" id="{4A9EB559-F052-214F-ABD5-71274FB42F8A}"/>
                </a:ext>
              </a:extLst>
            </p:cNvPr>
            <p:cNvSpPr txBox="1"/>
            <p:nvPr/>
          </p:nvSpPr>
          <p:spPr>
            <a:xfrm>
              <a:off x="5573100" y="3250805"/>
              <a:ext cx="522900" cy="269304"/>
            </a:xfrm>
            <a:prstGeom prst="rect">
              <a:avLst/>
            </a:prstGeom>
            <a:noFill/>
          </p:spPr>
          <p:txBody>
            <a:bodyPr wrap="none" rtlCol="0">
              <a:spAutoFit/>
            </a:bodyPr>
            <a:lstStyle/>
            <a:p>
              <a:pPr algn="r"/>
              <a:r>
                <a:rPr lang="en-US" sz="1150" dirty="0"/>
                <a:t>50.00</a:t>
              </a:r>
            </a:p>
          </p:txBody>
        </p:sp>
        <p:sp>
          <p:nvSpPr>
            <p:cNvPr id="36" name="TextBox 35">
              <a:extLst>
                <a:ext uri="{FF2B5EF4-FFF2-40B4-BE49-F238E27FC236}">
                  <a16:creationId xmlns:a16="http://schemas.microsoft.com/office/drawing/2014/main" id="{02D048C5-5BFC-3742-BC02-6EBF25DA2C13}"/>
                </a:ext>
              </a:extLst>
            </p:cNvPr>
            <p:cNvSpPr txBox="1"/>
            <p:nvPr/>
          </p:nvSpPr>
          <p:spPr>
            <a:xfrm>
              <a:off x="5497759" y="3594619"/>
              <a:ext cx="598241" cy="269304"/>
            </a:xfrm>
            <a:prstGeom prst="rect">
              <a:avLst/>
            </a:prstGeom>
            <a:noFill/>
          </p:spPr>
          <p:txBody>
            <a:bodyPr wrap="none" rtlCol="0">
              <a:spAutoFit/>
            </a:bodyPr>
            <a:lstStyle/>
            <a:p>
              <a:pPr algn="r"/>
              <a:r>
                <a:rPr lang="en-US" sz="1150" dirty="0"/>
                <a:t>100.00</a:t>
              </a:r>
            </a:p>
          </p:txBody>
        </p:sp>
        <p:sp>
          <p:nvSpPr>
            <p:cNvPr id="37" name="TextBox 36">
              <a:extLst>
                <a:ext uri="{FF2B5EF4-FFF2-40B4-BE49-F238E27FC236}">
                  <a16:creationId xmlns:a16="http://schemas.microsoft.com/office/drawing/2014/main" id="{930C1DC0-FC88-9247-9968-0D3587E83267}"/>
                </a:ext>
              </a:extLst>
            </p:cNvPr>
            <p:cNvSpPr txBox="1"/>
            <p:nvPr/>
          </p:nvSpPr>
          <p:spPr>
            <a:xfrm>
              <a:off x="5497759" y="3917700"/>
              <a:ext cx="598241" cy="269304"/>
            </a:xfrm>
            <a:prstGeom prst="rect">
              <a:avLst/>
            </a:prstGeom>
            <a:noFill/>
          </p:spPr>
          <p:txBody>
            <a:bodyPr wrap="none" rtlCol="0">
              <a:spAutoFit/>
            </a:bodyPr>
            <a:lstStyle/>
            <a:p>
              <a:pPr algn="r"/>
              <a:r>
                <a:rPr lang="en-US" sz="1150" dirty="0"/>
                <a:t>400.00</a:t>
              </a:r>
            </a:p>
          </p:txBody>
        </p:sp>
        <p:sp>
          <p:nvSpPr>
            <p:cNvPr id="39" name="TextBox 38">
              <a:extLst>
                <a:ext uri="{FF2B5EF4-FFF2-40B4-BE49-F238E27FC236}">
                  <a16:creationId xmlns:a16="http://schemas.microsoft.com/office/drawing/2014/main" id="{3D42D763-C474-E84F-9286-27D5D2BF54DE}"/>
                </a:ext>
              </a:extLst>
            </p:cNvPr>
            <p:cNvSpPr txBox="1"/>
            <p:nvPr/>
          </p:nvSpPr>
          <p:spPr>
            <a:xfrm>
              <a:off x="9238404" y="2254353"/>
              <a:ext cx="598241" cy="269304"/>
            </a:xfrm>
            <a:prstGeom prst="rect">
              <a:avLst/>
            </a:prstGeom>
            <a:noFill/>
          </p:spPr>
          <p:txBody>
            <a:bodyPr wrap="none" rtlCol="0">
              <a:spAutoFit/>
            </a:bodyPr>
            <a:lstStyle/>
            <a:p>
              <a:pPr algn="r"/>
              <a:r>
                <a:rPr lang="en-US" sz="1150" dirty="0"/>
                <a:t>800.00</a:t>
              </a:r>
            </a:p>
          </p:txBody>
        </p:sp>
        <p:sp>
          <p:nvSpPr>
            <p:cNvPr id="40" name="TextBox 39">
              <a:extLst>
                <a:ext uri="{FF2B5EF4-FFF2-40B4-BE49-F238E27FC236}">
                  <a16:creationId xmlns:a16="http://schemas.microsoft.com/office/drawing/2014/main" id="{15E3AFD0-0D6F-C044-BE86-863E4FD7191D}"/>
                </a:ext>
              </a:extLst>
            </p:cNvPr>
            <p:cNvSpPr txBox="1"/>
            <p:nvPr/>
          </p:nvSpPr>
          <p:spPr>
            <a:xfrm>
              <a:off x="9238404" y="2598167"/>
              <a:ext cx="598241" cy="269304"/>
            </a:xfrm>
            <a:prstGeom prst="rect">
              <a:avLst/>
            </a:prstGeom>
            <a:noFill/>
          </p:spPr>
          <p:txBody>
            <a:bodyPr wrap="none" rtlCol="0">
              <a:spAutoFit/>
            </a:bodyPr>
            <a:lstStyle/>
            <a:p>
              <a:pPr algn="r"/>
              <a:r>
                <a:rPr lang="en-US" sz="1150" dirty="0"/>
                <a:t>400.00</a:t>
              </a:r>
            </a:p>
          </p:txBody>
        </p:sp>
        <p:sp>
          <p:nvSpPr>
            <p:cNvPr id="41" name="TextBox 40">
              <a:extLst>
                <a:ext uri="{FF2B5EF4-FFF2-40B4-BE49-F238E27FC236}">
                  <a16:creationId xmlns:a16="http://schemas.microsoft.com/office/drawing/2014/main" id="{79CFF3A2-9D7E-8C44-A538-319041B73655}"/>
                </a:ext>
              </a:extLst>
            </p:cNvPr>
            <p:cNvSpPr txBox="1"/>
            <p:nvPr/>
          </p:nvSpPr>
          <p:spPr>
            <a:xfrm>
              <a:off x="9238404" y="2921248"/>
              <a:ext cx="598241" cy="269304"/>
            </a:xfrm>
            <a:prstGeom prst="rect">
              <a:avLst/>
            </a:prstGeom>
            <a:noFill/>
          </p:spPr>
          <p:txBody>
            <a:bodyPr wrap="none" rtlCol="0">
              <a:spAutoFit/>
            </a:bodyPr>
            <a:lstStyle/>
            <a:p>
              <a:pPr algn="r"/>
              <a:r>
                <a:rPr lang="en-US" sz="1150" dirty="0"/>
                <a:t>180.00</a:t>
              </a:r>
            </a:p>
          </p:txBody>
        </p:sp>
        <p:sp>
          <p:nvSpPr>
            <p:cNvPr id="42" name="TextBox 41">
              <a:extLst>
                <a:ext uri="{FF2B5EF4-FFF2-40B4-BE49-F238E27FC236}">
                  <a16:creationId xmlns:a16="http://schemas.microsoft.com/office/drawing/2014/main" id="{5B8F5D6D-8562-8F45-A35E-EF9169F84ECD}"/>
                </a:ext>
              </a:extLst>
            </p:cNvPr>
            <p:cNvSpPr txBox="1"/>
            <p:nvPr/>
          </p:nvSpPr>
          <p:spPr>
            <a:xfrm>
              <a:off x="9238404" y="3250805"/>
              <a:ext cx="598241" cy="269304"/>
            </a:xfrm>
            <a:prstGeom prst="rect">
              <a:avLst/>
            </a:prstGeom>
            <a:noFill/>
          </p:spPr>
          <p:txBody>
            <a:bodyPr wrap="none" rtlCol="0">
              <a:spAutoFit/>
            </a:bodyPr>
            <a:lstStyle/>
            <a:p>
              <a:pPr algn="r"/>
              <a:r>
                <a:rPr lang="en-US" sz="1150" dirty="0"/>
                <a:t>160.00</a:t>
              </a:r>
            </a:p>
          </p:txBody>
        </p:sp>
        <p:sp>
          <p:nvSpPr>
            <p:cNvPr id="43" name="TextBox 42">
              <a:extLst>
                <a:ext uri="{FF2B5EF4-FFF2-40B4-BE49-F238E27FC236}">
                  <a16:creationId xmlns:a16="http://schemas.microsoft.com/office/drawing/2014/main" id="{18B45E87-D35E-AD40-A5B4-A69FDE7AD096}"/>
                </a:ext>
              </a:extLst>
            </p:cNvPr>
            <p:cNvSpPr txBox="1"/>
            <p:nvPr/>
          </p:nvSpPr>
          <p:spPr>
            <a:xfrm>
              <a:off x="9238404" y="3594619"/>
              <a:ext cx="598241" cy="269304"/>
            </a:xfrm>
            <a:prstGeom prst="rect">
              <a:avLst/>
            </a:prstGeom>
            <a:noFill/>
          </p:spPr>
          <p:txBody>
            <a:bodyPr wrap="none" rtlCol="0">
              <a:spAutoFit/>
            </a:bodyPr>
            <a:lstStyle/>
            <a:p>
              <a:pPr algn="r"/>
              <a:r>
                <a:rPr lang="en-US" sz="1150" dirty="0"/>
                <a:t>400.00</a:t>
              </a:r>
            </a:p>
          </p:txBody>
        </p:sp>
        <p:sp>
          <p:nvSpPr>
            <p:cNvPr id="47" name="TextBox 46">
              <a:extLst>
                <a:ext uri="{FF2B5EF4-FFF2-40B4-BE49-F238E27FC236}">
                  <a16:creationId xmlns:a16="http://schemas.microsoft.com/office/drawing/2014/main" id="{1E62CBEE-9F70-6942-AD54-EB3E92913CDE}"/>
                </a:ext>
              </a:extLst>
            </p:cNvPr>
            <p:cNvSpPr txBox="1"/>
            <p:nvPr/>
          </p:nvSpPr>
          <p:spPr>
            <a:xfrm>
              <a:off x="9119323" y="4587680"/>
              <a:ext cx="710451" cy="269304"/>
            </a:xfrm>
            <a:prstGeom prst="rect">
              <a:avLst/>
            </a:prstGeom>
            <a:noFill/>
          </p:spPr>
          <p:txBody>
            <a:bodyPr wrap="none" rtlCol="0">
              <a:spAutoFit/>
            </a:bodyPr>
            <a:lstStyle/>
            <a:p>
              <a:pPr algn="r"/>
              <a:r>
                <a:rPr lang="en-US" sz="1150" dirty="0"/>
                <a:t>5,270.00</a:t>
              </a:r>
            </a:p>
          </p:txBody>
        </p:sp>
      </p:grpSp>
      <p:grpSp>
        <p:nvGrpSpPr>
          <p:cNvPr id="58" name="Group 57">
            <a:extLst>
              <a:ext uri="{FF2B5EF4-FFF2-40B4-BE49-F238E27FC236}">
                <a16:creationId xmlns:a16="http://schemas.microsoft.com/office/drawing/2014/main" id="{BBF2E618-8828-0F43-89C0-68FA28D96E75}"/>
              </a:ext>
            </a:extLst>
          </p:cNvPr>
          <p:cNvGrpSpPr/>
          <p:nvPr/>
        </p:nvGrpSpPr>
        <p:grpSpPr>
          <a:xfrm>
            <a:off x="2286287" y="5145312"/>
            <a:ext cx="7550358" cy="1276043"/>
            <a:chOff x="2286287" y="5145312"/>
            <a:chExt cx="7550358" cy="1276043"/>
          </a:xfrm>
        </p:grpSpPr>
        <p:sp>
          <p:nvSpPr>
            <p:cNvPr id="50" name="TextBox 49">
              <a:extLst>
                <a:ext uri="{FF2B5EF4-FFF2-40B4-BE49-F238E27FC236}">
                  <a16:creationId xmlns:a16="http://schemas.microsoft.com/office/drawing/2014/main" id="{FA09A37B-9579-104E-8DF8-C489C13F89D2}"/>
                </a:ext>
              </a:extLst>
            </p:cNvPr>
            <p:cNvSpPr txBox="1"/>
            <p:nvPr/>
          </p:nvSpPr>
          <p:spPr>
            <a:xfrm>
              <a:off x="2286287" y="5145312"/>
              <a:ext cx="814647" cy="269304"/>
            </a:xfrm>
            <a:prstGeom prst="rect">
              <a:avLst/>
            </a:prstGeom>
            <a:noFill/>
          </p:spPr>
          <p:txBody>
            <a:bodyPr wrap="none" rtlCol="0">
              <a:spAutoFit/>
            </a:bodyPr>
            <a:lstStyle/>
            <a:p>
              <a:pPr algn="r"/>
              <a:r>
                <a:rPr lang="en-US" sz="1150" dirty="0"/>
                <a:t>Eating Out</a:t>
              </a:r>
            </a:p>
          </p:txBody>
        </p:sp>
        <p:sp>
          <p:nvSpPr>
            <p:cNvPr id="51" name="TextBox 50">
              <a:extLst>
                <a:ext uri="{FF2B5EF4-FFF2-40B4-BE49-F238E27FC236}">
                  <a16:creationId xmlns:a16="http://schemas.microsoft.com/office/drawing/2014/main" id="{80DEB089-6C93-1A41-8E7A-C1AB004B0014}"/>
                </a:ext>
              </a:extLst>
            </p:cNvPr>
            <p:cNvSpPr txBox="1"/>
            <p:nvPr/>
          </p:nvSpPr>
          <p:spPr>
            <a:xfrm>
              <a:off x="2293971" y="5481725"/>
              <a:ext cx="707246" cy="269304"/>
            </a:xfrm>
            <a:prstGeom prst="rect">
              <a:avLst/>
            </a:prstGeom>
            <a:noFill/>
          </p:spPr>
          <p:txBody>
            <a:bodyPr wrap="none" rtlCol="0">
              <a:spAutoFit/>
            </a:bodyPr>
            <a:lstStyle/>
            <a:p>
              <a:pPr algn="r"/>
              <a:r>
                <a:rPr lang="en-US" sz="1150" dirty="0"/>
                <a:t>Cable TV</a:t>
              </a:r>
            </a:p>
          </p:txBody>
        </p:sp>
        <p:sp>
          <p:nvSpPr>
            <p:cNvPr id="52" name="TextBox 51">
              <a:extLst>
                <a:ext uri="{FF2B5EF4-FFF2-40B4-BE49-F238E27FC236}">
                  <a16:creationId xmlns:a16="http://schemas.microsoft.com/office/drawing/2014/main" id="{D9CA294D-69C6-A640-9250-274A94A41E26}"/>
                </a:ext>
              </a:extLst>
            </p:cNvPr>
            <p:cNvSpPr txBox="1"/>
            <p:nvPr/>
          </p:nvSpPr>
          <p:spPr>
            <a:xfrm>
              <a:off x="2286650" y="5815986"/>
              <a:ext cx="1415772" cy="269304"/>
            </a:xfrm>
            <a:prstGeom prst="rect">
              <a:avLst/>
            </a:prstGeom>
            <a:noFill/>
          </p:spPr>
          <p:txBody>
            <a:bodyPr wrap="none" rtlCol="0">
              <a:spAutoFit/>
            </a:bodyPr>
            <a:lstStyle/>
            <a:p>
              <a:pPr algn="r"/>
              <a:r>
                <a:rPr lang="en-US" sz="1150" dirty="0"/>
                <a:t>Shopping for clothes</a:t>
              </a:r>
            </a:p>
          </p:txBody>
        </p:sp>
        <p:sp>
          <p:nvSpPr>
            <p:cNvPr id="54" name="TextBox 53">
              <a:extLst>
                <a:ext uri="{FF2B5EF4-FFF2-40B4-BE49-F238E27FC236}">
                  <a16:creationId xmlns:a16="http://schemas.microsoft.com/office/drawing/2014/main" id="{23CC3429-416A-3A45-9DBD-E65C972C6E20}"/>
                </a:ext>
              </a:extLst>
            </p:cNvPr>
            <p:cNvSpPr txBox="1"/>
            <p:nvPr/>
          </p:nvSpPr>
          <p:spPr>
            <a:xfrm>
              <a:off x="9231533" y="5145312"/>
              <a:ext cx="598241" cy="269304"/>
            </a:xfrm>
            <a:prstGeom prst="rect">
              <a:avLst/>
            </a:prstGeom>
            <a:noFill/>
          </p:spPr>
          <p:txBody>
            <a:bodyPr wrap="none" rtlCol="0">
              <a:spAutoFit/>
            </a:bodyPr>
            <a:lstStyle/>
            <a:p>
              <a:pPr algn="r"/>
              <a:r>
                <a:rPr lang="en-US" sz="1150" dirty="0"/>
                <a:t>300.00</a:t>
              </a:r>
            </a:p>
          </p:txBody>
        </p:sp>
        <p:sp>
          <p:nvSpPr>
            <p:cNvPr id="55" name="TextBox 54">
              <a:extLst>
                <a:ext uri="{FF2B5EF4-FFF2-40B4-BE49-F238E27FC236}">
                  <a16:creationId xmlns:a16="http://schemas.microsoft.com/office/drawing/2014/main" id="{45886114-3641-B04F-B24B-7CEB7D79433F}"/>
                </a:ext>
              </a:extLst>
            </p:cNvPr>
            <p:cNvSpPr txBox="1"/>
            <p:nvPr/>
          </p:nvSpPr>
          <p:spPr>
            <a:xfrm>
              <a:off x="9231533" y="5474869"/>
              <a:ext cx="598241" cy="269304"/>
            </a:xfrm>
            <a:prstGeom prst="rect">
              <a:avLst/>
            </a:prstGeom>
            <a:noFill/>
          </p:spPr>
          <p:txBody>
            <a:bodyPr wrap="none" rtlCol="0">
              <a:spAutoFit/>
            </a:bodyPr>
            <a:lstStyle/>
            <a:p>
              <a:pPr algn="r"/>
              <a:r>
                <a:rPr lang="en-US" sz="1150" dirty="0"/>
                <a:t>130.00</a:t>
              </a:r>
            </a:p>
          </p:txBody>
        </p:sp>
        <p:sp>
          <p:nvSpPr>
            <p:cNvPr id="56" name="TextBox 55">
              <a:extLst>
                <a:ext uri="{FF2B5EF4-FFF2-40B4-BE49-F238E27FC236}">
                  <a16:creationId xmlns:a16="http://schemas.microsoft.com/office/drawing/2014/main" id="{A133908C-0E7F-3F45-9DE7-540FAF6D1A92}"/>
                </a:ext>
              </a:extLst>
            </p:cNvPr>
            <p:cNvSpPr txBox="1"/>
            <p:nvPr/>
          </p:nvSpPr>
          <p:spPr>
            <a:xfrm>
              <a:off x="9231533" y="5818683"/>
              <a:ext cx="598241" cy="269304"/>
            </a:xfrm>
            <a:prstGeom prst="rect">
              <a:avLst/>
            </a:prstGeom>
            <a:noFill/>
          </p:spPr>
          <p:txBody>
            <a:bodyPr wrap="none" rtlCol="0">
              <a:spAutoFit/>
            </a:bodyPr>
            <a:lstStyle/>
            <a:p>
              <a:pPr algn="r"/>
              <a:r>
                <a:rPr lang="en-US" sz="1150" dirty="0"/>
                <a:t>250.00</a:t>
              </a:r>
            </a:p>
          </p:txBody>
        </p:sp>
        <p:sp>
          <p:nvSpPr>
            <p:cNvPr id="57" name="TextBox 56">
              <a:extLst>
                <a:ext uri="{FF2B5EF4-FFF2-40B4-BE49-F238E27FC236}">
                  <a16:creationId xmlns:a16="http://schemas.microsoft.com/office/drawing/2014/main" id="{F9B2D2DA-40F4-A84D-9FD4-615689F0F887}"/>
                </a:ext>
              </a:extLst>
            </p:cNvPr>
            <p:cNvSpPr txBox="1"/>
            <p:nvPr/>
          </p:nvSpPr>
          <p:spPr>
            <a:xfrm>
              <a:off x="9238404" y="6152051"/>
              <a:ext cx="598241" cy="269304"/>
            </a:xfrm>
            <a:prstGeom prst="rect">
              <a:avLst/>
            </a:prstGeom>
            <a:noFill/>
          </p:spPr>
          <p:txBody>
            <a:bodyPr wrap="none" rtlCol="0">
              <a:spAutoFit/>
            </a:bodyPr>
            <a:lstStyle/>
            <a:p>
              <a:pPr algn="r"/>
              <a:r>
                <a:rPr lang="en-US" sz="1150" dirty="0"/>
                <a:t>680.00</a:t>
              </a:r>
            </a:p>
          </p:txBody>
        </p:sp>
      </p:grpSp>
    </p:spTree>
    <p:extLst>
      <p:ext uri="{BB962C8B-B14F-4D97-AF65-F5344CB8AC3E}">
        <p14:creationId xmlns:p14="http://schemas.microsoft.com/office/powerpoint/2010/main" val="13637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p:bldP spid="18" grpId="0" animBg="1"/>
      <p:bldP spid="19" grpId="0"/>
      <p:bldP spid="20" grpId="0" animBg="1"/>
      <p:bldP spid="21" grpId="0"/>
      <p:bldP spid="22" grpId="0"/>
      <p:bldP spid="23" grpId="0"/>
      <p:bldP spid="24" grpId="0"/>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3BC91-0C4A-AF47-9F57-8CDE1A53D88A}"/>
              </a:ext>
            </a:extLst>
          </p:cNvPr>
          <p:cNvPicPr>
            <a:picLocks noChangeAspect="1"/>
          </p:cNvPicPr>
          <p:nvPr/>
        </p:nvPicPr>
        <p:blipFill>
          <a:blip r:embed="rId2"/>
          <a:stretch>
            <a:fillRect/>
          </a:stretch>
        </p:blipFill>
        <p:spPr>
          <a:xfrm>
            <a:off x="697409" y="418021"/>
            <a:ext cx="10645782" cy="6021957"/>
          </a:xfrm>
          <a:prstGeom prst="rect">
            <a:avLst/>
          </a:prstGeom>
        </p:spPr>
      </p:pic>
      <p:sp>
        <p:nvSpPr>
          <p:cNvPr id="16" name="Rectangle 15">
            <a:extLst>
              <a:ext uri="{FF2B5EF4-FFF2-40B4-BE49-F238E27FC236}">
                <a16:creationId xmlns:a16="http://schemas.microsoft.com/office/drawing/2014/main" id="{9553A202-D79C-124D-967F-EE9BFF9A6B51}"/>
              </a:ext>
            </a:extLst>
          </p:cNvPr>
          <p:cNvSpPr/>
          <p:nvPr/>
        </p:nvSpPr>
        <p:spPr>
          <a:xfrm>
            <a:off x="923453" y="5394302"/>
            <a:ext cx="3069125" cy="273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BDCD391-78DF-0940-853B-A9C840FCEF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409" y="818501"/>
            <a:ext cx="6976607" cy="629833"/>
          </a:xfrm>
          <a:prstGeom prst="rect">
            <a:avLst/>
          </a:prstGeom>
        </p:spPr>
      </p:pic>
      <p:sp>
        <p:nvSpPr>
          <p:cNvPr id="2" name="TextBox 1">
            <a:extLst>
              <a:ext uri="{FF2B5EF4-FFF2-40B4-BE49-F238E27FC236}">
                <a16:creationId xmlns:a16="http://schemas.microsoft.com/office/drawing/2014/main" id="{4DFCF122-5BD4-7B48-8E3F-87EB3343E0E5}"/>
              </a:ext>
            </a:extLst>
          </p:cNvPr>
          <p:cNvSpPr txBox="1"/>
          <p:nvPr/>
        </p:nvSpPr>
        <p:spPr>
          <a:xfrm>
            <a:off x="6318996" y="1871772"/>
            <a:ext cx="3452740" cy="369332"/>
          </a:xfrm>
          <a:prstGeom prst="rect">
            <a:avLst/>
          </a:prstGeom>
          <a:noFill/>
        </p:spPr>
        <p:txBody>
          <a:bodyPr wrap="none" rtlCol="0">
            <a:spAutoFit/>
          </a:bodyPr>
          <a:lstStyle/>
          <a:p>
            <a:r>
              <a:rPr lang="en-US" dirty="0">
                <a:solidFill>
                  <a:srgbClr val="FF0000"/>
                </a:solidFill>
              </a:rPr>
              <a:t>$10/hr.* 80 hrs. per month = $800 </a:t>
            </a:r>
          </a:p>
        </p:txBody>
      </p:sp>
      <p:sp>
        <p:nvSpPr>
          <p:cNvPr id="4" name="TextBox 3">
            <a:extLst>
              <a:ext uri="{FF2B5EF4-FFF2-40B4-BE49-F238E27FC236}">
                <a16:creationId xmlns:a16="http://schemas.microsoft.com/office/drawing/2014/main" id="{8EE8031D-2230-6B45-8B51-BE2E91D4F80C}"/>
              </a:ext>
            </a:extLst>
          </p:cNvPr>
          <p:cNvSpPr txBox="1"/>
          <p:nvPr/>
        </p:nvSpPr>
        <p:spPr>
          <a:xfrm>
            <a:off x="6318996" y="1602702"/>
            <a:ext cx="3365217" cy="369332"/>
          </a:xfrm>
          <a:prstGeom prst="rect">
            <a:avLst/>
          </a:prstGeom>
          <a:noFill/>
        </p:spPr>
        <p:txBody>
          <a:bodyPr wrap="none" rtlCol="0">
            <a:spAutoFit/>
          </a:bodyPr>
          <a:lstStyle/>
          <a:p>
            <a:r>
              <a:rPr lang="en-US" dirty="0">
                <a:solidFill>
                  <a:srgbClr val="FF0000"/>
                </a:solidFill>
              </a:rPr>
              <a:t>“Promote personal responsibility”</a:t>
            </a:r>
          </a:p>
        </p:txBody>
      </p:sp>
      <p:sp>
        <p:nvSpPr>
          <p:cNvPr id="8" name="TextBox 7">
            <a:extLst>
              <a:ext uri="{FF2B5EF4-FFF2-40B4-BE49-F238E27FC236}">
                <a16:creationId xmlns:a16="http://schemas.microsoft.com/office/drawing/2014/main" id="{7073397A-59E0-A345-B61B-15754A73E90D}"/>
              </a:ext>
            </a:extLst>
          </p:cNvPr>
          <p:cNvSpPr txBox="1"/>
          <p:nvPr/>
        </p:nvSpPr>
        <p:spPr>
          <a:xfrm>
            <a:off x="6318996" y="2151165"/>
            <a:ext cx="3978140" cy="369332"/>
          </a:xfrm>
          <a:prstGeom prst="rect">
            <a:avLst/>
          </a:prstGeom>
          <a:noFill/>
        </p:spPr>
        <p:txBody>
          <a:bodyPr wrap="none" rtlCol="0">
            <a:spAutoFit/>
          </a:bodyPr>
          <a:lstStyle/>
          <a:p>
            <a:r>
              <a:rPr lang="en-US" dirty="0">
                <a:solidFill>
                  <a:srgbClr val="FF0000"/>
                </a:solidFill>
              </a:rPr>
              <a:t>$40 per capable child per month = $120 </a:t>
            </a:r>
          </a:p>
        </p:txBody>
      </p:sp>
      <p:sp>
        <p:nvSpPr>
          <p:cNvPr id="10" name="TextBox 9">
            <a:extLst>
              <a:ext uri="{FF2B5EF4-FFF2-40B4-BE49-F238E27FC236}">
                <a16:creationId xmlns:a16="http://schemas.microsoft.com/office/drawing/2014/main" id="{099902F9-1ED4-274B-8123-C92D5116617E}"/>
              </a:ext>
            </a:extLst>
          </p:cNvPr>
          <p:cNvSpPr txBox="1"/>
          <p:nvPr/>
        </p:nvSpPr>
        <p:spPr>
          <a:xfrm>
            <a:off x="6318996" y="2420235"/>
            <a:ext cx="2536913" cy="369332"/>
          </a:xfrm>
          <a:prstGeom prst="rect">
            <a:avLst/>
          </a:prstGeom>
          <a:noFill/>
        </p:spPr>
        <p:txBody>
          <a:bodyPr wrap="none" rtlCol="0">
            <a:spAutoFit/>
          </a:bodyPr>
          <a:lstStyle/>
          <a:p>
            <a:r>
              <a:rPr lang="en-US" dirty="0">
                <a:solidFill>
                  <a:srgbClr val="FF0000"/>
                </a:solidFill>
              </a:rPr>
              <a:t>Time to accomplish goals</a:t>
            </a:r>
          </a:p>
        </p:txBody>
      </p:sp>
      <p:sp>
        <p:nvSpPr>
          <p:cNvPr id="11" name="TextBox 10">
            <a:extLst>
              <a:ext uri="{FF2B5EF4-FFF2-40B4-BE49-F238E27FC236}">
                <a16:creationId xmlns:a16="http://schemas.microsoft.com/office/drawing/2014/main" id="{66EEE5DA-A6D2-B94C-B3F3-F1D31D006AD8}"/>
              </a:ext>
            </a:extLst>
          </p:cNvPr>
          <p:cNvSpPr txBox="1"/>
          <p:nvPr/>
        </p:nvSpPr>
        <p:spPr>
          <a:xfrm>
            <a:off x="6590594" y="3342338"/>
            <a:ext cx="4249240" cy="369332"/>
          </a:xfrm>
          <a:prstGeom prst="rect">
            <a:avLst/>
          </a:prstGeom>
          <a:noFill/>
        </p:spPr>
        <p:txBody>
          <a:bodyPr wrap="none" rtlCol="0">
            <a:spAutoFit/>
          </a:bodyPr>
          <a:lstStyle/>
          <a:p>
            <a:r>
              <a:rPr lang="en-US" dirty="0">
                <a:solidFill>
                  <a:srgbClr val="FF0000"/>
                </a:solidFill>
              </a:rPr>
              <a:t>$200 x 1-2 months, share plan with parents</a:t>
            </a:r>
          </a:p>
        </p:txBody>
      </p:sp>
      <p:sp>
        <p:nvSpPr>
          <p:cNvPr id="6" name="TextBox 5">
            <a:extLst>
              <a:ext uri="{FF2B5EF4-FFF2-40B4-BE49-F238E27FC236}">
                <a16:creationId xmlns:a16="http://schemas.microsoft.com/office/drawing/2014/main" id="{75214966-CDC5-0B49-BE21-8090BECA3207}"/>
              </a:ext>
            </a:extLst>
          </p:cNvPr>
          <p:cNvSpPr txBox="1"/>
          <p:nvPr/>
        </p:nvSpPr>
        <p:spPr>
          <a:xfrm>
            <a:off x="10168149" y="1448422"/>
            <a:ext cx="1452000" cy="1323439"/>
          </a:xfrm>
          <a:prstGeom prst="rect">
            <a:avLst/>
          </a:prstGeom>
          <a:solidFill>
            <a:schemeClr val="bg2"/>
          </a:solidFill>
          <a:effectLst>
            <a:outerShdw blurRad="50800" dist="76200" dir="2700000" algn="tl" rotWithShape="0">
              <a:prstClr val="black">
                <a:alpha val="40000"/>
              </a:prstClr>
            </a:outerShdw>
          </a:effectLst>
        </p:spPr>
        <p:txBody>
          <a:bodyPr wrap="none" rtlCol="0">
            <a:spAutoFit/>
          </a:bodyPr>
          <a:lstStyle/>
          <a:p>
            <a:pPr algn="ctr"/>
            <a:r>
              <a:rPr lang="en-US" sz="2000" dirty="0">
                <a:solidFill>
                  <a:srgbClr val="FF0000"/>
                </a:solidFill>
              </a:rPr>
              <a:t>+$920 =</a:t>
            </a:r>
          </a:p>
          <a:p>
            <a:pPr algn="ctr"/>
            <a:r>
              <a:rPr lang="en-US" sz="2000" dirty="0">
                <a:solidFill>
                  <a:srgbClr val="FF0000"/>
                </a:solidFill>
              </a:rPr>
              <a:t>potential</a:t>
            </a:r>
          </a:p>
          <a:p>
            <a:pPr algn="ctr"/>
            <a:r>
              <a:rPr lang="en-US" sz="2000" dirty="0">
                <a:solidFill>
                  <a:srgbClr val="FF0000"/>
                </a:solidFill>
              </a:rPr>
              <a:t>financial</a:t>
            </a:r>
          </a:p>
          <a:p>
            <a:pPr algn="ctr"/>
            <a:r>
              <a:rPr lang="en-US" sz="2000" dirty="0">
                <a:solidFill>
                  <a:srgbClr val="FF0000"/>
                </a:solidFill>
              </a:rPr>
              <a:t>self-reliance</a:t>
            </a:r>
          </a:p>
        </p:txBody>
      </p:sp>
      <p:sp>
        <p:nvSpPr>
          <p:cNvPr id="12" name="TextBox 11">
            <a:extLst>
              <a:ext uri="{FF2B5EF4-FFF2-40B4-BE49-F238E27FC236}">
                <a16:creationId xmlns:a16="http://schemas.microsoft.com/office/drawing/2014/main" id="{88E544B1-092A-B247-9E6D-60B74540F259}"/>
              </a:ext>
            </a:extLst>
          </p:cNvPr>
          <p:cNvSpPr txBox="1"/>
          <p:nvPr/>
        </p:nvSpPr>
        <p:spPr>
          <a:xfrm>
            <a:off x="848809" y="5024970"/>
            <a:ext cx="4916154" cy="369332"/>
          </a:xfrm>
          <a:prstGeom prst="rect">
            <a:avLst/>
          </a:prstGeom>
          <a:noFill/>
        </p:spPr>
        <p:txBody>
          <a:bodyPr wrap="none" rtlCol="0">
            <a:spAutoFit/>
          </a:bodyPr>
          <a:lstStyle/>
          <a:p>
            <a:r>
              <a:rPr lang="en-US" dirty="0">
                <a:solidFill>
                  <a:srgbClr val="FF0000"/>
                </a:solidFill>
              </a:rPr>
              <a:t>Where can you find community resources to help?</a:t>
            </a:r>
          </a:p>
        </p:txBody>
      </p:sp>
      <p:sp>
        <p:nvSpPr>
          <p:cNvPr id="13" name="TextBox 12">
            <a:extLst>
              <a:ext uri="{FF2B5EF4-FFF2-40B4-BE49-F238E27FC236}">
                <a16:creationId xmlns:a16="http://schemas.microsoft.com/office/drawing/2014/main" id="{EE9A45C5-2077-DE42-ADE7-9B8F85EE9BBA}"/>
              </a:ext>
            </a:extLst>
          </p:cNvPr>
          <p:cNvSpPr txBox="1"/>
          <p:nvPr/>
        </p:nvSpPr>
        <p:spPr>
          <a:xfrm>
            <a:off x="742230" y="1678690"/>
            <a:ext cx="5598584" cy="1323439"/>
          </a:xfrm>
          <a:prstGeom prst="rect">
            <a:avLst/>
          </a:prstGeom>
          <a:noFill/>
        </p:spPr>
        <p:txBody>
          <a:bodyPr wrap="none" rtlCol="0">
            <a:spAutoFit/>
          </a:bodyPr>
          <a:lstStyle/>
          <a:p>
            <a:r>
              <a:rPr lang="en-US" sz="1600" dirty="0"/>
              <a:t>• Health insurance with mental health coverage</a:t>
            </a:r>
          </a:p>
          <a:p>
            <a:r>
              <a:rPr lang="en-US" sz="1600" dirty="0"/>
              <a:t>• Jennifer could get a part-time job during school hours</a:t>
            </a:r>
          </a:p>
          <a:p>
            <a:r>
              <a:rPr lang="en-US" sz="1600" dirty="0"/>
              <a:t>• Children could contribute to cellphones and clothes</a:t>
            </a:r>
          </a:p>
          <a:p>
            <a:r>
              <a:rPr lang="en-US" sz="1600" dirty="0"/>
              <a:t>• Time in the evenings on Tuesday, Thursday, Friday and Saturday</a:t>
            </a:r>
          </a:p>
          <a:p>
            <a:r>
              <a:rPr lang="en-US" sz="1600" dirty="0"/>
              <a:t>• Hold scripture study and family prayer daily</a:t>
            </a:r>
          </a:p>
        </p:txBody>
      </p:sp>
      <p:sp>
        <p:nvSpPr>
          <p:cNvPr id="14" name="TextBox 13">
            <a:extLst>
              <a:ext uri="{FF2B5EF4-FFF2-40B4-BE49-F238E27FC236}">
                <a16:creationId xmlns:a16="http://schemas.microsoft.com/office/drawing/2014/main" id="{A708655B-02A8-B84C-9D50-1D3D7179F15A}"/>
              </a:ext>
            </a:extLst>
          </p:cNvPr>
          <p:cNvSpPr txBox="1"/>
          <p:nvPr/>
        </p:nvSpPr>
        <p:spPr>
          <a:xfrm>
            <a:off x="742230" y="3355986"/>
            <a:ext cx="7613238" cy="830997"/>
          </a:xfrm>
          <a:prstGeom prst="rect">
            <a:avLst/>
          </a:prstGeom>
          <a:noFill/>
        </p:spPr>
        <p:txBody>
          <a:bodyPr wrap="none" rtlCol="0">
            <a:spAutoFit/>
          </a:bodyPr>
          <a:lstStyle/>
          <a:p>
            <a:r>
              <a:rPr lang="en-US" sz="1600" dirty="0"/>
              <a:t>• Parent willing to contribute financially for a short period</a:t>
            </a:r>
          </a:p>
          <a:p>
            <a:r>
              <a:rPr lang="en-US" sz="1600" dirty="0"/>
              <a:t>• Sister, who lives nearby, will help with babysitting in the afternoons</a:t>
            </a:r>
          </a:p>
          <a:p>
            <a:r>
              <a:rPr lang="en-US" sz="1600" dirty="0"/>
              <a:t>• Extended family could help find job opportunities. Brother-in-law has job opening now</a:t>
            </a:r>
          </a:p>
        </p:txBody>
      </p:sp>
      <p:sp>
        <p:nvSpPr>
          <p:cNvPr id="15" name="TextBox 14">
            <a:extLst>
              <a:ext uri="{FF2B5EF4-FFF2-40B4-BE49-F238E27FC236}">
                <a16:creationId xmlns:a16="http://schemas.microsoft.com/office/drawing/2014/main" id="{D0E5D4AA-B26A-4F42-B944-92DFA4129747}"/>
              </a:ext>
            </a:extLst>
          </p:cNvPr>
          <p:cNvSpPr txBox="1"/>
          <p:nvPr/>
        </p:nvSpPr>
        <p:spPr>
          <a:xfrm>
            <a:off x="6318996" y="2654562"/>
            <a:ext cx="3496406" cy="369332"/>
          </a:xfrm>
          <a:prstGeom prst="rect">
            <a:avLst/>
          </a:prstGeom>
          <a:noFill/>
        </p:spPr>
        <p:txBody>
          <a:bodyPr wrap="none" rtlCol="0">
            <a:spAutoFit/>
          </a:bodyPr>
          <a:lstStyle/>
          <a:p>
            <a:r>
              <a:rPr lang="en-US" dirty="0">
                <a:solidFill>
                  <a:srgbClr val="FF0000"/>
                </a:solidFill>
              </a:rPr>
              <a:t>Work together on spiritual strength</a:t>
            </a:r>
          </a:p>
        </p:txBody>
      </p:sp>
      <p:sp>
        <p:nvSpPr>
          <p:cNvPr id="7" name="TextBox 6">
            <a:extLst>
              <a:ext uri="{FF2B5EF4-FFF2-40B4-BE49-F238E27FC236}">
                <a16:creationId xmlns:a16="http://schemas.microsoft.com/office/drawing/2014/main" id="{4B5BB84F-A8EC-504D-9755-1155A1FB197F}"/>
              </a:ext>
            </a:extLst>
          </p:cNvPr>
          <p:cNvSpPr txBox="1"/>
          <p:nvPr/>
        </p:nvSpPr>
        <p:spPr>
          <a:xfrm>
            <a:off x="848809" y="5354079"/>
            <a:ext cx="8706101" cy="1200329"/>
          </a:xfrm>
          <a:prstGeom prst="rect">
            <a:avLst/>
          </a:prstGeom>
          <a:noFill/>
        </p:spPr>
        <p:txBody>
          <a:bodyPr wrap="none" rtlCol="0">
            <a:spAutoFit/>
          </a:bodyPr>
          <a:lstStyle/>
          <a:p>
            <a:r>
              <a:rPr lang="en-US" dirty="0">
                <a:solidFill>
                  <a:srgbClr val="FF0000"/>
                </a:solidFill>
              </a:rPr>
              <a:t>• Members of the ward or stake			• Church programs and services</a:t>
            </a:r>
          </a:p>
          <a:p>
            <a:r>
              <a:rPr lang="en-US" dirty="0">
                <a:solidFill>
                  <a:srgbClr val="FF0000"/>
                </a:solidFill>
              </a:rPr>
              <a:t>• Government assistance programs and services		• Non-profit organizations</a:t>
            </a:r>
          </a:p>
          <a:p>
            <a:r>
              <a:rPr lang="en-US" dirty="0">
                <a:solidFill>
                  <a:srgbClr val="FF0000"/>
                </a:solidFill>
              </a:rPr>
              <a:t>• Community service providers</a:t>
            </a:r>
          </a:p>
          <a:p>
            <a:endParaRPr lang="en-US" dirty="0"/>
          </a:p>
        </p:txBody>
      </p:sp>
    </p:spTree>
    <p:extLst>
      <p:ext uri="{BB962C8B-B14F-4D97-AF65-F5344CB8AC3E}">
        <p14:creationId xmlns:p14="http://schemas.microsoft.com/office/powerpoint/2010/main" val="1182937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4" grpId="0"/>
      <p:bldP spid="8" grpId="0"/>
      <p:bldP spid="10" grpId="0"/>
      <p:bldP spid="11" grpId="0"/>
      <p:bldP spid="6" grpId="0" animBg="1"/>
      <p:bldP spid="12" grpId="0"/>
      <p:bldP spid="13" grpId="0"/>
      <p:bldP spid="14" grpId="0"/>
      <p:bldP spid="1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318D4263-31D1-B54B-BA9C-5A36987836C8}"/>
              </a:ext>
            </a:extLst>
          </p:cNvPr>
          <p:cNvSpPr txBox="1">
            <a:spLocks/>
          </p:cNvSpPr>
          <p:nvPr/>
        </p:nvSpPr>
        <p:spPr>
          <a:xfrm>
            <a:off x="3132493" y="703747"/>
            <a:ext cx="8030424" cy="406265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6789" marR="6773" indent="-150703">
              <a:lnSpc>
                <a:spcPct val="100000"/>
              </a:lnSpc>
            </a:pPr>
            <a:r>
              <a:rPr lang="en-US" sz="2400" b="1" dirty="0">
                <a:solidFill>
                  <a:schemeClr val="bg2">
                    <a:lumMod val="50000"/>
                  </a:schemeClr>
                </a:solidFill>
                <a:latin typeface="+mn-lt"/>
              </a:rPr>
              <a:t>22.1.3 The Lord’s Storehouse</a:t>
            </a:r>
          </a:p>
          <a:p>
            <a:pPr marL="166789" marR="6773" indent="-150703">
              <a:lnSpc>
                <a:spcPct val="100000"/>
              </a:lnSpc>
            </a:pPr>
            <a:r>
              <a:rPr lang="en-US" sz="2400" spc="-25" dirty="0">
                <a:solidFill>
                  <a:srgbClr val="6D6D6D"/>
                </a:solidFill>
                <a:latin typeface="+mn-lt"/>
                <a:cs typeface="Franklin Gothic Book"/>
              </a:rPr>
              <a:t>“…the Lord’s storehouse is not limited to a building used to distribute food and clothing to the poor.  It also includes </a:t>
            </a:r>
            <a:r>
              <a:rPr lang="en-US" sz="2400" b="1" spc="-25" dirty="0">
                <a:solidFill>
                  <a:srgbClr val="6D6D6D"/>
                </a:solidFill>
                <a:latin typeface="+mn-lt"/>
                <a:cs typeface="Franklin Gothic Book"/>
              </a:rPr>
              <a:t>Church member’s offerings of time, talents, compassion, materials, and financial means </a:t>
            </a:r>
            <a:r>
              <a:rPr lang="en-US" sz="2400" spc="-25" dirty="0">
                <a:solidFill>
                  <a:srgbClr val="6D6D6D"/>
                </a:solidFill>
                <a:latin typeface="+mn-lt"/>
                <a:cs typeface="Franklin Gothic Book"/>
              </a:rPr>
              <a:t>that are made available to the bishop to help care for the poor and needy. The Lord’s storehouse, then, exists in each ward. These offerings are ‘to be cast into the Lord’s storehouse, … every man seeking the interest of his neighbor, and doing all things with an eye single to the glory of God. (Doctrine and Covenants 82:18-19). The bishop is the agent of the Lord’s storehouse.”</a:t>
            </a:r>
            <a:endParaRPr lang="en-US" sz="2400" dirty="0">
              <a:latin typeface="+mn-lt"/>
              <a:cs typeface="Franklin Gothic Book"/>
            </a:endParaRPr>
          </a:p>
        </p:txBody>
      </p:sp>
      <p:pic>
        <p:nvPicPr>
          <p:cNvPr id="8" name="Picture 7">
            <a:extLst>
              <a:ext uri="{FF2B5EF4-FFF2-40B4-BE49-F238E27FC236}">
                <a16:creationId xmlns:a16="http://schemas.microsoft.com/office/drawing/2014/main" id="{D19365A2-3177-CD45-AE2A-28071EE6EDA9}"/>
              </a:ext>
            </a:extLst>
          </p:cNvPr>
          <p:cNvPicPr>
            <a:picLocks noChangeAspect="1"/>
          </p:cNvPicPr>
          <p:nvPr/>
        </p:nvPicPr>
        <p:blipFill>
          <a:blip r:embed="rId2"/>
          <a:srcRect/>
          <a:stretch/>
        </p:blipFill>
        <p:spPr>
          <a:xfrm>
            <a:off x="816303" y="888413"/>
            <a:ext cx="2008916" cy="2679895"/>
          </a:xfrm>
          <a:prstGeom prst="rect">
            <a:avLst/>
          </a:prstGeom>
        </p:spPr>
      </p:pic>
    </p:spTree>
    <p:extLst>
      <p:ext uri="{BB962C8B-B14F-4D97-AF65-F5344CB8AC3E}">
        <p14:creationId xmlns:p14="http://schemas.microsoft.com/office/powerpoint/2010/main" val="161461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772FB2-FCEA-4445-9000-0E1AB3AE2277}"/>
              </a:ext>
            </a:extLst>
          </p:cNvPr>
          <p:cNvSpPr txBox="1">
            <a:spLocks/>
          </p:cNvSpPr>
          <p:nvPr/>
        </p:nvSpPr>
        <p:spPr>
          <a:xfrm>
            <a:off x="534368" y="111052"/>
            <a:ext cx="10516332" cy="1007316"/>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lang="en-US" sz="2000" b="0" kern="1200" cap="none" spc="0" baseline="0" dirty="0">
                <a:solidFill>
                  <a:schemeClr val="tx1">
                    <a:lumMod val="75000"/>
                    <a:lumOff val="25000"/>
                  </a:schemeClr>
                </a:solidFill>
                <a:latin typeface="Franklin Gothic Book"/>
                <a:ea typeface="+mn-ea"/>
                <a:cs typeface="Franklin Gothic Book"/>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Arial"/>
                <a:cs typeface="Arial"/>
              </a:rPr>
              <a:t>GATHERING AND SHARING RESOURCES</a:t>
            </a:r>
          </a:p>
        </p:txBody>
      </p:sp>
      <p:pic>
        <p:nvPicPr>
          <p:cNvPr id="9" name="Picture 8">
            <a:extLst>
              <a:ext uri="{FF2B5EF4-FFF2-40B4-BE49-F238E27FC236}">
                <a16:creationId xmlns:a16="http://schemas.microsoft.com/office/drawing/2014/main" id="{DFC994F9-1D5E-FC4E-85C6-196D6EE679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8247" y="3568180"/>
            <a:ext cx="3600399" cy="3008801"/>
          </a:xfrm>
          <a:prstGeom prst="rect">
            <a:avLst/>
          </a:prstGeom>
        </p:spPr>
      </p:pic>
      <p:sp>
        <p:nvSpPr>
          <p:cNvPr id="4" name="TextBox 3">
            <a:extLst>
              <a:ext uri="{FF2B5EF4-FFF2-40B4-BE49-F238E27FC236}">
                <a16:creationId xmlns:a16="http://schemas.microsoft.com/office/drawing/2014/main" id="{8CE63A6D-1457-6C4A-B9B6-F010F2A94882}"/>
              </a:ext>
            </a:extLst>
          </p:cNvPr>
          <p:cNvSpPr txBox="1"/>
          <p:nvPr/>
        </p:nvSpPr>
        <p:spPr>
          <a:xfrm>
            <a:off x="6799705" y="3074670"/>
            <a:ext cx="3499484" cy="369332"/>
          </a:xfrm>
          <a:prstGeom prst="rect">
            <a:avLst/>
          </a:prstGeom>
          <a:noFill/>
        </p:spPr>
        <p:txBody>
          <a:bodyPr wrap="none" rtlCol="0">
            <a:spAutoFit/>
          </a:bodyPr>
          <a:lstStyle/>
          <a:p>
            <a:r>
              <a:rPr lang="en-US" b="1" dirty="0">
                <a:solidFill>
                  <a:schemeClr val="bg2">
                    <a:lumMod val="50000"/>
                  </a:schemeClr>
                </a:solidFill>
              </a:rPr>
              <a:t>Build Your Own Resource Directory</a:t>
            </a:r>
          </a:p>
        </p:txBody>
      </p:sp>
      <p:sp>
        <p:nvSpPr>
          <p:cNvPr id="10" name="TextBox 9">
            <a:extLst>
              <a:ext uri="{FF2B5EF4-FFF2-40B4-BE49-F238E27FC236}">
                <a16:creationId xmlns:a16="http://schemas.microsoft.com/office/drawing/2014/main" id="{B340BBA6-1DD2-C24F-B4EA-3754DC2A6C6F}"/>
              </a:ext>
            </a:extLst>
          </p:cNvPr>
          <p:cNvSpPr txBox="1"/>
          <p:nvPr/>
        </p:nvSpPr>
        <p:spPr>
          <a:xfrm>
            <a:off x="2531297" y="3334842"/>
            <a:ext cx="1850571" cy="369332"/>
          </a:xfrm>
          <a:prstGeom prst="rect">
            <a:avLst/>
          </a:prstGeom>
          <a:noFill/>
        </p:spPr>
        <p:txBody>
          <a:bodyPr wrap="none" rtlCol="0">
            <a:spAutoFit/>
          </a:bodyPr>
          <a:lstStyle/>
          <a:p>
            <a:r>
              <a:rPr lang="en-US" b="1" dirty="0">
                <a:solidFill>
                  <a:schemeClr val="bg2">
                    <a:lumMod val="50000"/>
                  </a:schemeClr>
                </a:solidFill>
              </a:rPr>
              <a:t>Church Resources</a:t>
            </a:r>
          </a:p>
        </p:txBody>
      </p:sp>
      <p:pic>
        <p:nvPicPr>
          <p:cNvPr id="6" name="Picture 5" descr="A screenshot of a social media post&#10;&#10;Description automatically generated">
            <a:extLst>
              <a:ext uri="{FF2B5EF4-FFF2-40B4-BE49-F238E27FC236}">
                <a16:creationId xmlns:a16="http://schemas.microsoft.com/office/drawing/2014/main" id="{E42B27F5-7985-784A-AE11-B30AC9E7C141}"/>
              </a:ext>
            </a:extLst>
          </p:cNvPr>
          <p:cNvPicPr>
            <a:picLocks noChangeAspect="1"/>
          </p:cNvPicPr>
          <p:nvPr/>
        </p:nvPicPr>
        <p:blipFill rotWithShape="1">
          <a:blip r:embed="rId4"/>
          <a:srcRect b="37597"/>
          <a:stretch/>
        </p:blipFill>
        <p:spPr>
          <a:xfrm>
            <a:off x="1035782" y="3095288"/>
            <a:ext cx="4519276" cy="3481693"/>
          </a:xfrm>
          <a:prstGeom prst="rect">
            <a:avLst/>
          </a:prstGeom>
        </p:spPr>
      </p:pic>
      <p:sp>
        <p:nvSpPr>
          <p:cNvPr id="15" name="TextBox 14">
            <a:extLst>
              <a:ext uri="{FF2B5EF4-FFF2-40B4-BE49-F238E27FC236}">
                <a16:creationId xmlns:a16="http://schemas.microsoft.com/office/drawing/2014/main" id="{97CA5A0A-9B72-BE49-9D0F-2DB490264D96}"/>
              </a:ext>
            </a:extLst>
          </p:cNvPr>
          <p:cNvSpPr txBox="1"/>
          <p:nvPr/>
        </p:nvSpPr>
        <p:spPr>
          <a:xfrm>
            <a:off x="6577456" y="884405"/>
            <a:ext cx="3781420" cy="369332"/>
          </a:xfrm>
          <a:prstGeom prst="rect">
            <a:avLst/>
          </a:prstGeom>
          <a:noFill/>
        </p:spPr>
        <p:txBody>
          <a:bodyPr wrap="none" rtlCol="0">
            <a:spAutoFit/>
          </a:bodyPr>
          <a:lstStyle/>
          <a:p>
            <a:r>
              <a:rPr lang="en-US" b="1" dirty="0">
                <a:solidFill>
                  <a:schemeClr val="bg2">
                    <a:lumMod val="50000"/>
                  </a:schemeClr>
                </a:solidFill>
              </a:rPr>
              <a:t>Community &amp; Government Resources</a:t>
            </a:r>
          </a:p>
        </p:txBody>
      </p:sp>
      <p:grpSp>
        <p:nvGrpSpPr>
          <p:cNvPr id="19" name="Group 18">
            <a:extLst>
              <a:ext uri="{FF2B5EF4-FFF2-40B4-BE49-F238E27FC236}">
                <a16:creationId xmlns:a16="http://schemas.microsoft.com/office/drawing/2014/main" id="{5B72510E-384F-7549-B203-C78C0827EFD4}"/>
              </a:ext>
            </a:extLst>
          </p:cNvPr>
          <p:cNvGrpSpPr/>
          <p:nvPr/>
        </p:nvGrpSpPr>
        <p:grpSpPr>
          <a:xfrm>
            <a:off x="1741052" y="884405"/>
            <a:ext cx="3466099" cy="2416580"/>
            <a:chOff x="1955401" y="4143653"/>
            <a:chExt cx="3466099" cy="2416580"/>
          </a:xfrm>
        </p:grpSpPr>
        <p:sp>
          <p:nvSpPr>
            <p:cNvPr id="12" name="TextBox 11">
              <a:extLst>
                <a:ext uri="{FF2B5EF4-FFF2-40B4-BE49-F238E27FC236}">
                  <a16:creationId xmlns:a16="http://schemas.microsoft.com/office/drawing/2014/main" id="{07F7BFC7-7EA9-8044-BC2C-A52665FF46AC}"/>
                </a:ext>
              </a:extLst>
            </p:cNvPr>
            <p:cNvSpPr txBox="1"/>
            <p:nvPr/>
          </p:nvSpPr>
          <p:spPr>
            <a:xfrm>
              <a:off x="2366301" y="4143653"/>
              <a:ext cx="2703882" cy="369332"/>
            </a:xfrm>
            <a:prstGeom prst="rect">
              <a:avLst/>
            </a:prstGeom>
            <a:noFill/>
          </p:spPr>
          <p:txBody>
            <a:bodyPr wrap="none" rtlCol="0">
              <a:spAutoFit/>
            </a:bodyPr>
            <a:lstStyle/>
            <a:p>
              <a:r>
                <a:rPr lang="en-US" b="1" dirty="0">
                  <a:solidFill>
                    <a:schemeClr val="bg2">
                      <a:lumMod val="50000"/>
                    </a:schemeClr>
                  </a:solidFill>
                </a:rPr>
                <a:t>Ward and Stake Resources</a:t>
              </a:r>
            </a:p>
          </p:txBody>
        </p:sp>
        <p:pic>
          <p:nvPicPr>
            <p:cNvPr id="5" name="Picture 4" descr="A person standing next to a pile of hay&#10;&#10;Description automatically generated">
              <a:extLst>
                <a:ext uri="{FF2B5EF4-FFF2-40B4-BE49-F238E27FC236}">
                  <a16:creationId xmlns:a16="http://schemas.microsoft.com/office/drawing/2014/main" id="{B7626B12-2D18-0947-9DB7-D2FD49DB6C41}"/>
                </a:ext>
              </a:extLst>
            </p:cNvPr>
            <p:cNvPicPr>
              <a:picLocks noChangeAspect="1"/>
            </p:cNvPicPr>
            <p:nvPr/>
          </p:nvPicPr>
          <p:blipFill rotWithShape="1">
            <a:blip r:embed="rId5"/>
            <a:srcRect t="10687" b="25041"/>
            <a:stretch/>
          </p:blipFill>
          <p:spPr>
            <a:xfrm>
              <a:off x="1955401" y="4486849"/>
              <a:ext cx="2435526" cy="1041025"/>
            </a:xfrm>
            <a:prstGeom prst="rect">
              <a:avLst/>
            </a:prstGeom>
          </p:spPr>
        </p:pic>
        <p:pic>
          <p:nvPicPr>
            <p:cNvPr id="8" name="Picture 7" descr="A picture containing person, holding, man, looking&#10;&#10;Description automatically generated">
              <a:extLst>
                <a:ext uri="{FF2B5EF4-FFF2-40B4-BE49-F238E27FC236}">
                  <a16:creationId xmlns:a16="http://schemas.microsoft.com/office/drawing/2014/main" id="{3608FEE5-B6D3-6C41-8B1F-8EE34FBC4E0E}"/>
                </a:ext>
              </a:extLst>
            </p:cNvPr>
            <p:cNvPicPr>
              <a:picLocks noChangeAspect="1"/>
            </p:cNvPicPr>
            <p:nvPr/>
          </p:nvPicPr>
          <p:blipFill>
            <a:blip r:embed="rId6"/>
            <a:stretch>
              <a:fillRect/>
            </a:stretch>
          </p:blipFill>
          <p:spPr>
            <a:xfrm>
              <a:off x="4390927" y="4486848"/>
              <a:ext cx="1030573" cy="1051102"/>
            </a:xfrm>
            <a:prstGeom prst="rect">
              <a:avLst/>
            </a:prstGeom>
          </p:spPr>
        </p:pic>
        <p:pic>
          <p:nvPicPr>
            <p:cNvPr id="16" name="Picture 15" descr="A person sitting at a table with a cup of coffee&#10;&#10;Description automatically generated">
              <a:extLst>
                <a:ext uri="{FF2B5EF4-FFF2-40B4-BE49-F238E27FC236}">
                  <a16:creationId xmlns:a16="http://schemas.microsoft.com/office/drawing/2014/main" id="{9BB3B5A3-2B00-524F-B7E9-73C90E051A13}"/>
                </a:ext>
              </a:extLst>
            </p:cNvPr>
            <p:cNvPicPr>
              <a:picLocks noChangeAspect="1"/>
            </p:cNvPicPr>
            <p:nvPr/>
          </p:nvPicPr>
          <p:blipFill>
            <a:blip r:embed="rId7"/>
            <a:stretch>
              <a:fillRect/>
            </a:stretch>
          </p:blipFill>
          <p:spPr>
            <a:xfrm>
              <a:off x="1955401" y="5527874"/>
              <a:ext cx="1422794" cy="1032359"/>
            </a:xfrm>
            <a:prstGeom prst="rect">
              <a:avLst/>
            </a:prstGeom>
          </p:spPr>
        </p:pic>
        <p:pic>
          <p:nvPicPr>
            <p:cNvPr id="18" name="Picture 17" descr="A group of people sitting on a bench&#10;&#10;Description automatically generated">
              <a:extLst>
                <a:ext uri="{FF2B5EF4-FFF2-40B4-BE49-F238E27FC236}">
                  <a16:creationId xmlns:a16="http://schemas.microsoft.com/office/drawing/2014/main" id="{28BFD95A-632E-3F4D-B3CC-1310467859C7}"/>
                </a:ext>
              </a:extLst>
            </p:cNvPr>
            <p:cNvPicPr>
              <a:picLocks noChangeAspect="1"/>
            </p:cNvPicPr>
            <p:nvPr/>
          </p:nvPicPr>
          <p:blipFill rotWithShape="1">
            <a:blip r:embed="rId8"/>
            <a:srcRect t="16976" b="7052"/>
            <a:stretch/>
          </p:blipFill>
          <p:spPr>
            <a:xfrm>
              <a:off x="3378195" y="5524882"/>
              <a:ext cx="2043305" cy="1032359"/>
            </a:xfrm>
            <a:prstGeom prst="rect">
              <a:avLst/>
            </a:prstGeom>
          </p:spPr>
        </p:pic>
      </p:grpSp>
      <p:pic>
        <p:nvPicPr>
          <p:cNvPr id="7" name="Picture 6" descr="A picture containing food, drawing&#10;&#10;Description automatically generated">
            <a:extLst>
              <a:ext uri="{FF2B5EF4-FFF2-40B4-BE49-F238E27FC236}">
                <a16:creationId xmlns:a16="http://schemas.microsoft.com/office/drawing/2014/main" id="{EFEA230D-AF26-4658-9DD4-DDE29698794A}"/>
              </a:ext>
            </a:extLst>
          </p:cNvPr>
          <p:cNvPicPr>
            <a:picLocks noChangeAspect="1"/>
          </p:cNvPicPr>
          <p:nvPr/>
        </p:nvPicPr>
        <p:blipFill>
          <a:blip r:embed="rId9"/>
          <a:stretch>
            <a:fillRect/>
          </a:stretch>
        </p:blipFill>
        <p:spPr>
          <a:xfrm>
            <a:off x="4261168" y="5274913"/>
            <a:ext cx="980113" cy="980113"/>
          </a:xfrm>
          <a:prstGeom prst="rect">
            <a:avLst/>
          </a:prstGeom>
        </p:spPr>
      </p:pic>
    </p:spTree>
    <p:extLst>
      <p:ext uri="{BB962C8B-B14F-4D97-AF65-F5344CB8AC3E}">
        <p14:creationId xmlns:p14="http://schemas.microsoft.com/office/powerpoint/2010/main" val="34762832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A499F2-A5A2-204A-8941-168797D74DB0}"/>
              </a:ext>
            </a:extLst>
          </p:cNvPr>
          <p:cNvPicPr>
            <a:picLocks noChangeAspect="1"/>
          </p:cNvPicPr>
          <p:nvPr/>
        </p:nvPicPr>
        <p:blipFill>
          <a:blip r:embed="rId2"/>
          <a:stretch>
            <a:fillRect/>
          </a:stretch>
        </p:blipFill>
        <p:spPr>
          <a:xfrm>
            <a:off x="720559" y="441171"/>
            <a:ext cx="10645782" cy="6021957"/>
          </a:xfrm>
          <a:prstGeom prst="rect">
            <a:avLst/>
          </a:prstGeom>
        </p:spPr>
      </p:pic>
      <p:sp>
        <p:nvSpPr>
          <p:cNvPr id="6" name="TextBox 5">
            <a:extLst>
              <a:ext uri="{FF2B5EF4-FFF2-40B4-BE49-F238E27FC236}">
                <a16:creationId xmlns:a16="http://schemas.microsoft.com/office/drawing/2014/main" id="{9803CD79-9F4A-EA42-B103-FD233356CF0A}"/>
              </a:ext>
            </a:extLst>
          </p:cNvPr>
          <p:cNvSpPr txBox="1"/>
          <p:nvPr/>
        </p:nvSpPr>
        <p:spPr>
          <a:xfrm>
            <a:off x="742230" y="1678690"/>
            <a:ext cx="5598584" cy="1323439"/>
          </a:xfrm>
          <a:prstGeom prst="rect">
            <a:avLst/>
          </a:prstGeom>
          <a:noFill/>
        </p:spPr>
        <p:txBody>
          <a:bodyPr wrap="none" rtlCol="0">
            <a:spAutoFit/>
          </a:bodyPr>
          <a:lstStyle/>
          <a:p>
            <a:r>
              <a:rPr lang="en-US" sz="1600" dirty="0"/>
              <a:t>• Health insurance with mental health coverage</a:t>
            </a:r>
          </a:p>
          <a:p>
            <a:r>
              <a:rPr lang="en-US" sz="1600" dirty="0"/>
              <a:t>• Jennifer could get a part-time job during school hours</a:t>
            </a:r>
          </a:p>
          <a:p>
            <a:r>
              <a:rPr lang="en-US" sz="1600" dirty="0"/>
              <a:t>• Children could contribute to cellphones and clothes</a:t>
            </a:r>
          </a:p>
          <a:p>
            <a:r>
              <a:rPr lang="en-US" sz="1600" dirty="0"/>
              <a:t>• Time in the evenings on Tuesday, Thursday, Friday and Saturday</a:t>
            </a:r>
          </a:p>
          <a:p>
            <a:r>
              <a:rPr lang="en-US" sz="1600" dirty="0"/>
              <a:t>• Hold scripture study and family prayer daily</a:t>
            </a:r>
          </a:p>
        </p:txBody>
      </p:sp>
      <p:sp>
        <p:nvSpPr>
          <p:cNvPr id="7" name="TextBox 6">
            <a:extLst>
              <a:ext uri="{FF2B5EF4-FFF2-40B4-BE49-F238E27FC236}">
                <a16:creationId xmlns:a16="http://schemas.microsoft.com/office/drawing/2014/main" id="{AFC50EA8-4ABA-7948-B79C-DD64D2CA1441}"/>
              </a:ext>
            </a:extLst>
          </p:cNvPr>
          <p:cNvSpPr txBox="1"/>
          <p:nvPr/>
        </p:nvSpPr>
        <p:spPr>
          <a:xfrm>
            <a:off x="742230" y="3355986"/>
            <a:ext cx="6775637" cy="830997"/>
          </a:xfrm>
          <a:prstGeom prst="rect">
            <a:avLst/>
          </a:prstGeom>
          <a:noFill/>
        </p:spPr>
        <p:txBody>
          <a:bodyPr wrap="none" rtlCol="0" anchor="t">
            <a:spAutoFit/>
          </a:bodyPr>
          <a:lstStyle/>
          <a:p>
            <a:r>
              <a:rPr lang="en-US" sz="1600" dirty="0"/>
              <a:t>• Parent willing to contribute financially for a short period</a:t>
            </a:r>
          </a:p>
          <a:p>
            <a:r>
              <a:rPr lang="en-US" sz="1600" dirty="0"/>
              <a:t>• Sister, who lives nearby, will help with babysitting in the afternoons</a:t>
            </a:r>
            <a:endParaRPr lang="en-US" sz="1600" dirty="0">
              <a:cs typeface="Calibri"/>
            </a:endParaRPr>
          </a:p>
          <a:p>
            <a:r>
              <a:rPr lang="en-US" sz="1600" dirty="0"/>
              <a:t>• Extended family could help find job opportunities, Steve has job opening now</a:t>
            </a:r>
          </a:p>
        </p:txBody>
      </p:sp>
      <p:sp>
        <p:nvSpPr>
          <p:cNvPr id="2" name="TextBox 1">
            <a:extLst>
              <a:ext uri="{FF2B5EF4-FFF2-40B4-BE49-F238E27FC236}">
                <a16:creationId xmlns:a16="http://schemas.microsoft.com/office/drawing/2014/main" id="{0B727264-89E8-DD47-8BF0-34779630F194}"/>
              </a:ext>
            </a:extLst>
          </p:cNvPr>
          <p:cNvSpPr txBox="1"/>
          <p:nvPr/>
        </p:nvSpPr>
        <p:spPr>
          <a:xfrm>
            <a:off x="784715" y="5007262"/>
            <a:ext cx="9125062" cy="830997"/>
          </a:xfrm>
          <a:prstGeom prst="rect">
            <a:avLst/>
          </a:prstGeom>
          <a:noFill/>
        </p:spPr>
        <p:txBody>
          <a:bodyPr wrap="none" rtlCol="0">
            <a:spAutoFit/>
          </a:bodyPr>
          <a:lstStyle/>
          <a:p>
            <a:r>
              <a:rPr lang="en-US" sz="1600" b="1" dirty="0"/>
              <a:t>Mental health and addiction: </a:t>
            </a:r>
            <a:r>
              <a:rPr lang="en-US" sz="1600" dirty="0"/>
              <a:t>Family Services-counselor referral, Addiction Recovery, suicide hotlines</a:t>
            </a:r>
          </a:p>
          <a:p>
            <a:r>
              <a:rPr lang="en-US" sz="1600" b="1" dirty="0"/>
              <a:t>Finances: </a:t>
            </a:r>
            <a:r>
              <a:rPr lang="en-US" sz="1600" dirty="0"/>
              <a:t>budget help, Bishop’s Storehouse, DI employment, Self-Reliance group, government aid programs</a:t>
            </a:r>
          </a:p>
          <a:p>
            <a:r>
              <a:rPr lang="en-US" sz="1600" b="1" dirty="0"/>
              <a:t>Employment:  </a:t>
            </a:r>
            <a:r>
              <a:rPr lang="en-US" sz="1600" dirty="0"/>
              <a:t>BYU Pathway, local tech collage, Development Counselor, </a:t>
            </a:r>
            <a:r>
              <a:rPr lang="en-US" sz="1600" dirty="0" err="1"/>
              <a:t>EnglishConnect</a:t>
            </a:r>
            <a:endParaRPr lang="en-US" sz="1600" dirty="0"/>
          </a:p>
        </p:txBody>
      </p:sp>
    </p:spTree>
    <p:extLst>
      <p:ext uri="{BB962C8B-B14F-4D97-AF65-F5344CB8AC3E}">
        <p14:creationId xmlns:p14="http://schemas.microsoft.com/office/powerpoint/2010/main" val="293441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E0FAB-BADA-8641-8CFF-C452BB4C5383}"/>
              </a:ext>
            </a:extLst>
          </p:cNvPr>
          <p:cNvSpPr txBox="1"/>
          <p:nvPr/>
        </p:nvSpPr>
        <p:spPr>
          <a:xfrm>
            <a:off x="2954955" y="751344"/>
            <a:ext cx="8447773" cy="4524315"/>
          </a:xfrm>
          <a:prstGeom prst="rect">
            <a:avLst/>
          </a:prstGeom>
          <a:noFill/>
        </p:spPr>
        <p:txBody>
          <a:bodyPr wrap="square" rtlCol="0" anchor="t">
            <a:spAutoFit/>
          </a:bodyPr>
          <a:lstStyle/>
          <a:p>
            <a:pPr fontAlgn="base"/>
            <a:r>
              <a:rPr lang="en-US" sz="2400" b="1" dirty="0">
                <a:solidFill>
                  <a:schemeClr val="bg2">
                    <a:lumMod val="50000"/>
                  </a:schemeClr>
                </a:solidFill>
              </a:rPr>
              <a:t>22.1.1 Self-Reliance</a:t>
            </a:r>
          </a:p>
          <a:p>
            <a:pPr fontAlgn="base"/>
            <a:r>
              <a:rPr lang="en-US" sz="2400" dirty="0">
                <a:solidFill>
                  <a:schemeClr val="bg2">
                    <a:lumMod val="50000"/>
                  </a:schemeClr>
                </a:solidFill>
              </a:rPr>
              <a:t>Self-Reliance is the </a:t>
            </a:r>
            <a:r>
              <a:rPr lang="en-US" sz="2400" b="1" dirty="0">
                <a:solidFill>
                  <a:schemeClr val="bg2">
                    <a:lumMod val="50000"/>
                  </a:schemeClr>
                </a:solidFill>
              </a:rPr>
              <a:t>ability</a:t>
            </a:r>
            <a:r>
              <a:rPr lang="en-US" sz="2400" dirty="0">
                <a:solidFill>
                  <a:schemeClr val="bg2">
                    <a:lumMod val="50000"/>
                  </a:schemeClr>
                </a:solidFill>
              </a:rPr>
              <a:t>, </a:t>
            </a:r>
            <a:r>
              <a:rPr lang="en-US" sz="2400" b="1" dirty="0">
                <a:solidFill>
                  <a:schemeClr val="bg2">
                    <a:lumMod val="50000"/>
                  </a:schemeClr>
                </a:solidFill>
              </a:rPr>
              <a:t>commitment</a:t>
            </a:r>
            <a:r>
              <a:rPr lang="en-US" sz="2400" dirty="0">
                <a:solidFill>
                  <a:schemeClr val="bg2">
                    <a:lumMod val="50000"/>
                  </a:schemeClr>
                </a:solidFill>
              </a:rPr>
              <a:t>, and </a:t>
            </a:r>
            <a:r>
              <a:rPr lang="en-US" sz="2400" b="1" dirty="0">
                <a:solidFill>
                  <a:schemeClr val="bg2">
                    <a:lumMod val="50000"/>
                  </a:schemeClr>
                </a:solidFill>
              </a:rPr>
              <a:t>effort</a:t>
            </a:r>
            <a:r>
              <a:rPr lang="en-US" sz="2400" dirty="0">
                <a:solidFill>
                  <a:schemeClr val="bg2">
                    <a:lumMod val="50000"/>
                  </a:schemeClr>
                </a:solidFill>
              </a:rPr>
              <a:t> to provide the spiritual and temporal necessities of life for self and family.  As members become self-reliant, they are also better able to serve and care for others.</a:t>
            </a:r>
          </a:p>
          <a:p>
            <a:pPr fontAlgn="base"/>
            <a:endParaRPr lang="en-US" sz="2400" dirty="0">
              <a:solidFill>
                <a:schemeClr val="bg2">
                  <a:lumMod val="50000"/>
                </a:schemeClr>
              </a:solidFill>
            </a:endParaRPr>
          </a:p>
          <a:p>
            <a:pPr fontAlgn="base"/>
            <a:r>
              <a:rPr lang="en-US" sz="2400" b="1" dirty="0">
                <a:solidFill>
                  <a:schemeClr val="bg2">
                    <a:lumMod val="50000"/>
                  </a:schemeClr>
                </a:solidFill>
              </a:rPr>
              <a:t>Church members are responsible for their own spiritual and temporal well-being</a:t>
            </a:r>
            <a:r>
              <a:rPr lang="en-US" sz="2400" dirty="0">
                <a:solidFill>
                  <a:schemeClr val="bg2">
                    <a:lumMod val="50000"/>
                  </a:schemeClr>
                </a:solidFill>
              </a:rPr>
              <a:t>. Blessed with the gift of agency, they have the privilege and duty to set their own course, solve their own problems, and strive to become self-reliant. </a:t>
            </a:r>
            <a:r>
              <a:rPr lang="en-US" sz="2400" b="1" dirty="0">
                <a:solidFill>
                  <a:schemeClr val="bg2">
                    <a:lumMod val="50000"/>
                  </a:schemeClr>
                </a:solidFill>
              </a:rPr>
              <a:t>Members do this under the inspiration of the Lord and with the labor of their own hands.</a:t>
            </a:r>
          </a:p>
        </p:txBody>
      </p:sp>
      <p:pic>
        <p:nvPicPr>
          <p:cNvPr id="3" name="Picture 2">
            <a:extLst>
              <a:ext uri="{FF2B5EF4-FFF2-40B4-BE49-F238E27FC236}">
                <a16:creationId xmlns:a16="http://schemas.microsoft.com/office/drawing/2014/main" id="{3CA9A198-585E-4449-97D9-98713A583005}"/>
              </a:ext>
            </a:extLst>
          </p:cNvPr>
          <p:cNvPicPr>
            <a:picLocks noChangeAspect="1"/>
          </p:cNvPicPr>
          <p:nvPr/>
        </p:nvPicPr>
        <p:blipFill>
          <a:blip r:embed="rId3"/>
          <a:srcRect/>
          <a:stretch/>
        </p:blipFill>
        <p:spPr>
          <a:xfrm>
            <a:off x="817214" y="886264"/>
            <a:ext cx="2009921" cy="2679895"/>
          </a:xfrm>
          <a:prstGeom prst="rect">
            <a:avLst/>
          </a:prstGeom>
        </p:spPr>
      </p:pic>
    </p:spTree>
    <p:extLst>
      <p:ext uri="{BB962C8B-B14F-4D97-AF65-F5344CB8AC3E}">
        <p14:creationId xmlns:p14="http://schemas.microsoft.com/office/powerpoint/2010/main" val="359429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7F738C-C4EC-AD43-9474-1B2868CB4461}"/>
              </a:ext>
            </a:extLst>
          </p:cNvPr>
          <p:cNvPicPr>
            <a:picLocks noChangeAspect="1"/>
          </p:cNvPicPr>
          <p:nvPr/>
        </p:nvPicPr>
        <p:blipFill>
          <a:blip r:embed="rId2"/>
          <a:stretch>
            <a:fillRect/>
          </a:stretch>
        </p:blipFill>
        <p:spPr>
          <a:xfrm>
            <a:off x="728808" y="1598238"/>
            <a:ext cx="10645782" cy="3823283"/>
          </a:xfrm>
          <a:prstGeom prst="rect">
            <a:avLst/>
          </a:prstGeom>
        </p:spPr>
      </p:pic>
      <p:pic>
        <p:nvPicPr>
          <p:cNvPr id="4" name="Picture 3">
            <a:extLst>
              <a:ext uri="{FF2B5EF4-FFF2-40B4-BE49-F238E27FC236}">
                <a16:creationId xmlns:a16="http://schemas.microsoft.com/office/drawing/2014/main" id="{E9938C20-B193-C949-BDB5-4E9DA931A5AB}"/>
              </a:ext>
            </a:extLst>
          </p:cNvPr>
          <p:cNvPicPr>
            <a:picLocks noChangeAspect="1"/>
          </p:cNvPicPr>
          <p:nvPr/>
        </p:nvPicPr>
        <p:blipFill>
          <a:blip r:embed="rId3"/>
          <a:stretch>
            <a:fillRect/>
          </a:stretch>
        </p:blipFill>
        <p:spPr>
          <a:xfrm>
            <a:off x="728808" y="1488628"/>
            <a:ext cx="10069975" cy="566709"/>
          </a:xfrm>
          <a:prstGeom prst="rect">
            <a:avLst/>
          </a:prstGeom>
        </p:spPr>
      </p:pic>
      <p:sp>
        <p:nvSpPr>
          <p:cNvPr id="5" name="TextBox 4">
            <a:extLst>
              <a:ext uri="{FF2B5EF4-FFF2-40B4-BE49-F238E27FC236}">
                <a16:creationId xmlns:a16="http://schemas.microsoft.com/office/drawing/2014/main" id="{277B8D05-BF64-4F44-B9B3-F67DDCB85FA5}"/>
              </a:ext>
            </a:extLst>
          </p:cNvPr>
          <p:cNvSpPr txBox="1"/>
          <p:nvPr/>
        </p:nvSpPr>
        <p:spPr>
          <a:xfrm>
            <a:off x="695993" y="1119295"/>
            <a:ext cx="7641579" cy="369332"/>
          </a:xfrm>
          <a:prstGeom prst="rect">
            <a:avLst/>
          </a:prstGeom>
          <a:noFill/>
        </p:spPr>
        <p:txBody>
          <a:bodyPr wrap="none" rtlCol="0">
            <a:spAutoFit/>
          </a:bodyPr>
          <a:lstStyle/>
          <a:p>
            <a:r>
              <a:rPr lang="en-US" dirty="0">
                <a:solidFill>
                  <a:srgbClr val="FF0000"/>
                </a:solidFill>
              </a:rPr>
              <a:t>“Promote personal responsibility,” help resolve temporary and long-term needs</a:t>
            </a:r>
          </a:p>
        </p:txBody>
      </p:sp>
      <p:grpSp>
        <p:nvGrpSpPr>
          <p:cNvPr id="26" name="Group 25">
            <a:extLst>
              <a:ext uri="{FF2B5EF4-FFF2-40B4-BE49-F238E27FC236}">
                <a16:creationId xmlns:a16="http://schemas.microsoft.com/office/drawing/2014/main" id="{CC17D296-E25A-4F40-97DB-56518089509A}"/>
              </a:ext>
            </a:extLst>
          </p:cNvPr>
          <p:cNvGrpSpPr/>
          <p:nvPr/>
        </p:nvGrpSpPr>
        <p:grpSpPr>
          <a:xfrm>
            <a:off x="728808" y="2636592"/>
            <a:ext cx="10563172" cy="2703255"/>
            <a:chOff x="728808" y="2636592"/>
            <a:chExt cx="10563172" cy="2703255"/>
          </a:xfrm>
        </p:grpSpPr>
        <p:sp>
          <p:nvSpPr>
            <p:cNvPr id="3" name="TextBox 2">
              <a:extLst>
                <a:ext uri="{FF2B5EF4-FFF2-40B4-BE49-F238E27FC236}">
                  <a16:creationId xmlns:a16="http://schemas.microsoft.com/office/drawing/2014/main" id="{E5154F95-E432-4A4D-B4A9-E509482619F0}"/>
                </a:ext>
              </a:extLst>
            </p:cNvPr>
            <p:cNvSpPr txBox="1"/>
            <p:nvPr/>
          </p:nvSpPr>
          <p:spPr>
            <a:xfrm>
              <a:off x="728808" y="2636592"/>
              <a:ext cx="5083699" cy="338554"/>
            </a:xfrm>
            <a:prstGeom prst="rect">
              <a:avLst/>
            </a:prstGeom>
            <a:noFill/>
          </p:spPr>
          <p:txBody>
            <a:bodyPr wrap="none" rtlCol="0">
              <a:spAutoFit/>
            </a:bodyPr>
            <a:lstStyle/>
            <a:p>
              <a:r>
                <a:rPr lang="en-US" sz="1600" dirty="0"/>
                <a:t>Good mental health, shed addiction, repair family relations</a:t>
              </a:r>
            </a:p>
          </p:txBody>
        </p:sp>
        <p:sp>
          <p:nvSpPr>
            <p:cNvPr id="7" name="TextBox 6">
              <a:extLst>
                <a:ext uri="{FF2B5EF4-FFF2-40B4-BE49-F238E27FC236}">
                  <a16:creationId xmlns:a16="http://schemas.microsoft.com/office/drawing/2014/main" id="{55863C02-EADE-454D-8E26-342D57CBC694}"/>
                </a:ext>
              </a:extLst>
            </p:cNvPr>
            <p:cNvSpPr txBox="1"/>
            <p:nvPr/>
          </p:nvSpPr>
          <p:spPr>
            <a:xfrm>
              <a:off x="728808" y="3106123"/>
              <a:ext cx="5286062" cy="338554"/>
            </a:xfrm>
            <a:prstGeom prst="rect">
              <a:avLst/>
            </a:prstGeom>
            <a:noFill/>
          </p:spPr>
          <p:txBody>
            <a:bodyPr wrap="none" rtlCol="0">
              <a:spAutoFit/>
            </a:bodyPr>
            <a:lstStyle/>
            <a:p>
              <a:r>
                <a:rPr lang="en-US" sz="1600" dirty="0"/>
                <a:t>Control money – create budget, cut expenses – family council</a:t>
              </a:r>
            </a:p>
          </p:txBody>
        </p:sp>
        <p:sp>
          <p:nvSpPr>
            <p:cNvPr id="8" name="TextBox 7">
              <a:extLst>
                <a:ext uri="{FF2B5EF4-FFF2-40B4-BE49-F238E27FC236}">
                  <a16:creationId xmlns:a16="http://schemas.microsoft.com/office/drawing/2014/main" id="{DA4FD98F-8C1A-7C48-A433-7FF825E052AC}"/>
                </a:ext>
              </a:extLst>
            </p:cNvPr>
            <p:cNvSpPr txBox="1"/>
            <p:nvPr/>
          </p:nvSpPr>
          <p:spPr>
            <a:xfrm>
              <a:off x="728808" y="3574315"/>
              <a:ext cx="3336234" cy="338554"/>
            </a:xfrm>
            <a:prstGeom prst="rect">
              <a:avLst/>
            </a:prstGeom>
            <a:noFill/>
          </p:spPr>
          <p:txBody>
            <a:bodyPr wrap="none" rtlCol="0">
              <a:spAutoFit/>
            </a:bodyPr>
            <a:lstStyle/>
            <a:p>
              <a:r>
                <a:rPr lang="en-US" sz="1600" dirty="0"/>
                <a:t>Increase income – find a job - Jennifer</a:t>
              </a:r>
            </a:p>
          </p:txBody>
        </p:sp>
        <p:sp>
          <p:nvSpPr>
            <p:cNvPr id="9" name="TextBox 8">
              <a:extLst>
                <a:ext uri="{FF2B5EF4-FFF2-40B4-BE49-F238E27FC236}">
                  <a16:creationId xmlns:a16="http://schemas.microsoft.com/office/drawing/2014/main" id="{1FFC209B-CE45-A14C-B80E-5E8DBA112CEC}"/>
                </a:ext>
              </a:extLst>
            </p:cNvPr>
            <p:cNvSpPr txBox="1"/>
            <p:nvPr/>
          </p:nvSpPr>
          <p:spPr>
            <a:xfrm>
              <a:off x="728808" y="4042507"/>
              <a:ext cx="4658904" cy="338554"/>
            </a:xfrm>
            <a:prstGeom prst="rect">
              <a:avLst/>
            </a:prstGeom>
            <a:noFill/>
          </p:spPr>
          <p:txBody>
            <a:bodyPr wrap="none" rtlCol="0">
              <a:spAutoFit/>
            </a:bodyPr>
            <a:lstStyle/>
            <a:p>
              <a:r>
                <a:rPr lang="en-US" sz="1600" dirty="0"/>
                <a:t>Education to qualify for better job – Gary and Jennifer</a:t>
              </a:r>
            </a:p>
          </p:txBody>
        </p:sp>
        <p:sp>
          <p:nvSpPr>
            <p:cNvPr id="10" name="TextBox 9">
              <a:extLst>
                <a:ext uri="{FF2B5EF4-FFF2-40B4-BE49-F238E27FC236}">
                  <a16:creationId xmlns:a16="http://schemas.microsoft.com/office/drawing/2014/main" id="{3F09E3FD-9B63-504A-AE00-B8C11CEF429A}"/>
                </a:ext>
              </a:extLst>
            </p:cNvPr>
            <p:cNvSpPr txBox="1"/>
            <p:nvPr/>
          </p:nvSpPr>
          <p:spPr>
            <a:xfrm>
              <a:off x="728808" y="4510699"/>
              <a:ext cx="4739759" cy="338554"/>
            </a:xfrm>
            <a:prstGeom prst="rect">
              <a:avLst/>
            </a:prstGeom>
            <a:noFill/>
          </p:spPr>
          <p:txBody>
            <a:bodyPr wrap="none" rtlCol="0">
              <a:spAutoFit/>
            </a:bodyPr>
            <a:lstStyle/>
            <a:p>
              <a:r>
                <a:rPr lang="en-US" sz="1600" dirty="0"/>
                <a:t>English-language, Personal Finance – Gary and Jennifer</a:t>
              </a:r>
            </a:p>
          </p:txBody>
        </p:sp>
        <p:sp>
          <p:nvSpPr>
            <p:cNvPr id="11" name="TextBox 10">
              <a:extLst>
                <a:ext uri="{FF2B5EF4-FFF2-40B4-BE49-F238E27FC236}">
                  <a16:creationId xmlns:a16="http://schemas.microsoft.com/office/drawing/2014/main" id="{9F268201-6410-2B4A-9118-8BE5B1E55846}"/>
                </a:ext>
              </a:extLst>
            </p:cNvPr>
            <p:cNvSpPr txBox="1"/>
            <p:nvPr/>
          </p:nvSpPr>
          <p:spPr>
            <a:xfrm>
              <a:off x="728808" y="5001293"/>
              <a:ext cx="4743927" cy="338554"/>
            </a:xfrm>
            <a:prstGeom prst="rect">
              <a:avLst/>
            </a:prstGeom>
            <a:noFill/>
          </p:spPr>
          <p:txBody>
            <a:bodyPr wrap="none" rtlCol="0">
              <a:spAutoFit/>
            </a:bodyPr>
            <a:lstStyle/>
            <a:p>
              <a:r>
                <a:rPr lang="en-US" sz="1600" dirty="0"/>
                <a:t>Follow up with Relief Society President – family council</a:t>
              </a:r>
            </a:p>
          </p:txBody>
        </p:sp>
        <p:sp>
          <p:nvSpPr>
            <p:cNvPr id="12" name="TextBox 11">
              <a:extLst>
                <a:ext uri="{FF2B5EF4-FFF2-40B4-BE49-F238E27FC236}">
                  <a16:creationId xmlns:a16="http://schemas.microsoft.com/office/drawing/2014/main" id="{BF905725-5714-C445-BD6B-CEB297F3E38D}"/>
                </a:ext>
              </a:extLst>
            </p:cNvPr>
            <p:cNvSpPr txBox="1"/>
            <p:nvPr/>
          </p:nvSpPr>
          <p:spPr>
            <a:xfrm>
              <a:off x="6051699" y="2645260"/>
              <a:ext cx="2656240" cy="338554"/>
            </a:xfrm>
            <a:prstGeom prst="rect">
              <a:avLst/>
            </a:prstGeom>
            <a:noFill/>
          </p:spPr>
          <p:txBody>
            <a:bodyPr wrap="none" rtlCol="0">
              <a:spAutoFit/>
            </a:bodyPr>
            <a:lstStyle/>
            <a:p>
              <a:r>
                <a:rPr lang="en-US" sz="1600" dirty="0"/>
                <a:t>Go to counseling consultation</a:t>
              </a:r>
            </a:p>
          </p:txBody>
        </p:sp>
        <p:sp>
          <p:nvSpPr>
            <p:cNvPr id="13" name="TextBox 12">
              <a:extLst>
                <a:ext uri="{FF2B5EF4-FFF2-40B4-BE49-F238E27FC236}">
                  <a16:creationId xmlns:a16="http://schemas.microsoft.com/office/drawing/2014/main" id="{0B9D3FED-5964-F347-BC47-C5CF2921686C}"/>
                </a:ext>
              </a:extLst>
            </p:cNvPr>
            <p:cNvSpPr txBox="1"/>
            <p:nvPr/>
          </p:nvSpPr>
          <p:spPr>
            <a:xfrm>
              <a:off x="8707939" y="2636592"/>
              <a:ext cx="2584041" cy="338554"/>
            </a:xfrm>
            <a:prstGeom prst="rect">
              <a:avLst/>
            </a:prstGeom>
            <a:noFill/>
          </p:spPr>
          <p:txBody>
            <a:bodyPr wrap="none" rtlCol="0">
              <a:spAutoFit/>
            </a:bodyPr>
            <a:lstStyle/>
            <a:p>
              <a:r>
                <a:rPr lang="en-US" sz="1600" dirty="0"/>
                <a:t>Thurs., Aug. 15</a:t>
              </a:r>
              <a:r>
                <a:rPr lang="en-US" sz="1600" baseline="30000" dirty="0"/>
                <a:t>th</a:t>
              </a:r>
              <a:r>
                <a:rPr lang="en-US" sz="1600" dirty="0"/>
                <a:t> @10:00 AM</a:t>
              </a:r>
            </a:p>
          </p:txBody>
        </p:sp>
        <p:sp>
          <p:nvSpPr>
            <p:cNvPr id="15" name="TextBox 14">
              <a:extLst>
                <a:ext uri="{FF2B5EF4-FFF2-40B4-BE49-F238E27FC236}">
                  <a16:creationId xmlns:a16="http://schemas.microsoft.com/office/drawing/2014/main" id="{CBA07FCB-CDA6-3748-9286-B4E80E1EB52F}"/>
                </a:ext>
              </a:extLst>
            </p:cNvPr>
            <p:cNvSpPr txBox="1"/>
            <p:nvPr/>
          </p:nvSpPr>
          <p:spPr>
            <a:xfrm>
              <a:off x="6051699" y="3106123"/>
              <a:ext cx="2049857" cy="338554"/>
            </a:xfrm>
            <a:prstGeom prst="rect">
              <a:avLst/>
            </a:prstGeom>
            <a:noFill/>
          </p:spPr>
          <p:txBody>
            <a:bodyPr wrap="none" rtlCol="0">
              <a:spAutoFit/>
            </a:bodyPr>
            <a:lstStyle/>
            <a:p>
              <a:r>
                <a:rPr lang="en-US" sz="1600" dirty="0"/>
                <a:t>Work with Bro. Jensen</a:t>
              </a:r>
            </a:p>
          </p:txBody>
        </p:sp>
        <p:sp>
          <p:nvSpPr>
            <p:cNvPr id="16" name="TextBox 15">
              <a:extLst>
                <a:ext uri="{FF2B5EF4-FFF2-40B4-BE49-F238E27FC236}">
                  <a16:creationId xmlns:a16="http://schemas.microsoft.com/office/drawing/2014/main" id="{C3622247-54CD-BD44-8FD4-AFC4EC0E5610}"/>
                </a:ext>
              </a:extLst>
            </p:cNvPr>
            <p:cNvSpPr txBox="1"/>
            <p:nvPr/>
          </p:nvSpPr>
          <p:spPr>
            <a:xfrm>
              <a:off x="8707939" y="3109535"/>
              <a:ext cx="2356414" cy="338554"/>
            </a:xfrm>
            <a:prstGeom prst="rect">
              <a:avLst/>
            </a:prstGeom>
            <a:noFill/>
          </p:spPr>
          <p:txBody>
            <a:bodyPr wrap="none" rtlCol="0">
              <a:spAutoFit/>
            </a:bodyPr>
            <a:lstStyle/>
            <a:p>
              <a:r>
                <a:rPr lang="en-US" sz="1600" dirty="0"/>
                <a:t>Sat., Aug. 17</a:t>
              </a:r>
              <a:r>
                <a:rPr lang="en-US" sz="1600" baseline="30000" dirty="0"/>
                <a:t>th</a:t>
              </a:r>
              <a:r>
                <a:rPr lang="en-US" sz="1600" dirty="0"/>
                <a:t> @ 4:30 PM </a:t>
              </a:r>
            </a:p>
          </p:txBody>
        </p:sp>
        <p:sp>
          <p:nvSpPr>
            <p:cNvPr id="17" name="TextBox 16">
              <a:extLst>
                <a:ext uri="{FF2B5EF4-FFF2-40B4-BE49-F238E27FC236}">
                  <a16:creationId xmlns:a16="http://schemas.microsoft.com/office/drawing/2014/main" id="{CE32725D-39FE-BE48-BD35-4C445243E9E7}"/>
                </a:ext>
              </a:extLst>
            </p:cNvPr>
            <p:cNvSpPr txBox="1"/>
            <p:nvPr/>
          </p:nvSpPr>
          <p:spPr>
            <a:xfrm>
              <a:off x="8707939" y="3574315"/>
              <a:ext cx="1576072" cy="338554"/>
            </a:xfrm>
            <a:prstGeom prst="rect">
              <a:avLst/>
            </a:prstGeom>
            <a:noFill/>
          </p:spPr>
          <p:txBody>
            <a:bodyPr wrap="none" rtlCol="0">
              <a:spAutoFit/>
            </a:bodyPr>
            <a:lstStyle/>
            <a:p>
              <a:r>
                <a:rPr lang="en-US" sz="1600" dirty="0"/>
                <a:t>Mon., Aug. 19th </a:t>
              </a:r>
            </a:p>
          </p:txBody>
        </p:sp>
        <p:sp>
          <p:nvSpPr>
            <p:cNvPr id="18" name="TextBox 17">
              <a:extLst>
                <a:ext uri="{FF2B5EF4-FFF2-40B4-BE49-F238E27FC236}">
                  <a16:creationId xmlns:a16="http://schemas.microsoft.com/office/drawing/2014/main" id="{88E1C876-E833-A845-945E-B955548F172C}"/>
                </a:ext>
              </a:extLst>
            </p:cNvPr>
            <p:cNvSpPr txBox="1"/>
            <p:nvPr/>
          </p:nvSpPr>
          <p:spPr>
            <a:xfrm>
              <a:off x="8706250" y="4042507"/>
              <a:ext cx="1570173" cy="338554"/>
            </a:xfrm>
            <a:prstGeom prst="rect">
              <a:avLst/>
            </a:prstGeom>
            <a:noFill/>
          </p:spPr>
          <p:txBody>
            <a:bodyPr wrap="none" rtlCol="0">
              <a:spAutoFit/>
            </a:bodyPr>
            <a:lstStyle/>
            <a:p>
              <a:r>
                <a:rPr lang="en-US" sz="1600" dirty="0"/>
                <a:t>Wed., Aug. 21th </a:t>
              </a:r>
            </a:p>
          </p:txBody>
        </p:sp>
        <p:sp>
          <p:nvSpPr>
            <p:cNvPr id="19" name="TextBox 18">
              <a:extLst>
                <a:ext uri="{FF2B5EF4-FFF2-40B4-BE49-F238E27FC236}">
                  <a16:creationId xmlns:a16="http://schemas.microsoft.com/office/drawing/2014/main" id="{53CDCAC0-32C1-AB4D-B857-BE178118330A}"/>
                </a:ext>
              </a:extLst>
            </p:cNvPr>
            <p:cNvSpPr txBox="1"/>
            <p:nvPr/>
          </p:nvSpPr>
          <p:spPr>
            <a:xfrm>
              <a:off x="8706250" y="4490671"/>
              <a:ext cx="2406428" cy="338554"/>
            </a:xfrm>
            <a:prstGeom prst="rect">
              <a:avLst/>
            </a:prstGeom>
            <a:noFill/>
          </p:spPr>
          <p:txBody>
            <a:bodyPr wrap="none" rtlCol="0">
              <a:spAutoFit/>
            </a:bodyPr>
            <a:lstStyle/>
            <a:p>
              <a:r>
                <a:rPr lang="en-US" sz="1600" dirty="0"/>
                <a:t>Sun., Aug. 25</a:t>
              </a:r>
              <a:r>
                <a:rPr lang="en-US" sz="1600" baseline="30000" dirty="0"/>
                <a:t>th</a:t>
              </a:r>
              <a:r>
                <a:rPr lang="en-US" sz="1600" dirty="0"/>
                <a:t> @ 4:00 PM </a:t>
              </a:r>
            </a:p>
          </p:txBody>
        </p:sp>
        <p:sp>
          <p:nvSpPr>
            <p:cNvPr id="20" name="TextBox 19">
              <a:extLst>
                <a:ext uri="{FF2B5EF4-FFF2-40B4-BE49-F238E27FC236}">
                  <a16:creationId xmlns:a16="http://schemas.microsoft.com/office/drawing/2014/main" id="{683F4A9B-1CEB-8840-8567-09F1FB9292AD}"/>
                </a:ext>
              </a:extLst>
            </p:cNvPr>
            <p:cNvSpPr txBox="1"/>
            <p:nvPr/>
          </p:nvSpPr>
          <p:spPr>
            <a:xfrm>
              <a:off x="8718647" y="4976803"/>
              <a:ext cx="2378408" cy="338554"/>
            </a:xfrm>
            <a:prstGeom prst="rect">
              <a:avLst/>
            </a:prstGeom>
            <a:noFill/>
          </p:spPr>
          <p:txBody>
            <a:bodyPr wrap="none" rtlCol="0">
              <a:spAutoFit/>
            </a:bodyPr>
            <a:lstStyle/>
            <a:p>
              <a:r>
                <a:rPr lang="en-US" sz="1600" dirty="0"/>
                <a:t>Tues., Sept. 6</a:t>
              </a:r>
              <a:r>
                <a:rPr lang="en-US" sz="1600" baseline="30000" dirty="0"/>
                <a:t>th</a:t>
              </a:r>
              <a:r>
                <a:rPr lang="en-US" sz="1600" dirty="0"/>
                <a:t> @7:00 PM</a:t>
              </a:r>
            </a:p>
          </p:txBody>
        </p:sp>
        <p:sp>
          <p:nvSpPr>
            <p:cNvPr id="21" name="TextBox 20">
              <a:extLst>
                <a:ext uri="{FF2B5EF4-FFF2-40B4-BE49-F238E27FC236}">
                  <a16:creationId xmlns:a16="http://schemas.microsoft.com/office/drawing/2014/main" id="{2CA248A1-5088-D048-9E75-0CBD3AD26174}"/>
                </a:ext>
              </a:extLst>
            </p:cNvPr>
            <p:cNvSpPr txBox="1"/>
            <p:nvPr/>
          </p:nvSpPr>
          <p:spPr>
            <a:xfrm>
              <a:off x="6051699" y="3574315"/>
              <a:ext cx="2504404" cy="338554"/>
            </a:xfrm>
            <a:prstGeom prst="rect">
              <a:avLst/>
            </a:prstGeom>
            <a:noFill/>
          </p:spPr>
          <p:txBody>
            <a:bodyPr wrap="none" rtlCol="0">
              <a:spAutoFit/>
            </a:bodyPr>
            <a:lstStyle/>
            <a:p>
              <a:r>
                <a:rPr lang="en-US" sz="1600" dirty="0"/>
                <a:t>Meet with Ward Emp. Spec.</a:t>
              </a:r>
            </a:p>
          </p:txBody>
        </p:sp>
        <p:sp>
          <p:nvSpPr>
            <p:cNvPr id="23" name="TextBox 22">
              <a:extLst>
                <a:ext uri="{FF2B5EF4-FFF2-40B4-BE49-F238E27FC236}">
                  <a16:creationId xmlns:a16="http://schemas.microsoft.com/office/drawing/2014/main" id="{4313CFA9-B506-4D48-8B93-39064E659117}"/>
                </a:ext>
              </a:extLst>
            </p:cNvPr>
            <p:cNvSpPr txBox="1"/>
            <p:nvPr/>
          </p:nvSpPr>
          <p:spPr>
            <a:xfrm>
              <a:off x="6037560" y="4510699"/>
              <a:ext cx="2258567" cy="338554"/>
            </a:xfrm>
            <a:prstGeom prst="rect">
              <a:avLst/>
            </a:prstGeom>
            <a:noFill/>
          </p:spPr>
          <p:txBody>
            <a:bodyPr wrap="none" rtlCol="0">
              <a:spAutoFit/>
            </a:bodyPr>
            <a:lstStyle/>
            <a:p>
              <a:r>
                <a:rPr lang="en-US" sz="1600" dirty="0"/>
                <a:t>Attend Self-Reliance Dev.</a:t>
              </a:r>
            </a:p>
          </p:txBody>
        </p:sp>
        <p:sp>
          <p:nvSpPr>
            <p:cNvPr id="24" name="TextBox 23">
              <a:extLst>
                <a:ext uri="{FF2B5EF4-FFF2-40B4-BE49-F238E27FC236}">
                  <a16:creationId xmlns:a16="http://schemas.microsoft.com/office/drawing/2014/main" id="{8DC7B1B9-E18B-8840-918C-0985D16126A3}"/>
                </a:ext>
              </a:extLst>
            </p:cNvPr>
            <p:cNvSpPr txBox="1"/>
            <p:nvPr/>
          </p:nvSpPr>
          <p:spPr>
            <a:xfrm>
              <a:off x="6037559" y="4976803"/>
              <a:ext cx="1994777" cy="338554"/>
            </a:xfrm>
            <a:prstGeom prst="rect">
              <a:avLst/>
            </a:prstGeom>
            <a:noFill/>
          </p:spPr>
          <p:txBody>
            <a:bodyPr wrap="none" rtlCol="0">
              <a:spAutoFit/>
            </a:bodyPr>
            <a:lstStyle/>
            <a:p>
              <a:r>
                <a:rPr lang="en-US" sz="1600" dirty="0"/>
                <a:t>Meet with Sister Kelly</a:t>
              </a:r>
            </a:p>
          </p:txBody>
        </p:sp>
        <p:sp>
          <p:nvSpPr>
            <p:cNvPr id="25" name="TextBox 24">
              <a:extLst>
                <a:ext uri="{FF2B5EF4-FFF2-40B4-BE49-F238E27FC236}">
                  <a16:creationId xmlns:a16="http://schemas.microsoft.com/office/drawing/2014/main" id="{67EBF00C-3445-2B4E-ACAE-A97CCF7BCCC3}"/>
                </a:ext>
              </a:extLst>
            </p:cNvPr>
            <p:cNvSpPr txBox="1"/>
            <p:nvPr/>
          </p:nvSpPr>
          <p:spPr>
            <a:xfrm>
              <a:off x="6051699" y="4040419"/>
              <a:ext cx="2583208" cy="338554"/>
            </a:xfrm>
            <a:prstGeom prst="rect">
              <a:avLst/>
            </a:prstGeom>
            <a:noFill/>
          </p:spPr>
          <p:txBody>
            <a:bodyPr wrap="none" rtlCol="0">
              <a:spAutoFit/>
            </a:bodyPr>
            <a:lstStyle/>
            <a:p>
              <a:r>
                <a:rPr lang="en-US" sz="1600" dirty="0"/>
                <a:t>Visit Emp. Center/Dev. </a:t>
              </a:r>
              <a:r>
                <a:rPr lang="en-US" sz="1600" dirty="0" err="1"/>
                <a:t>Coun</a:t>
              </a:r>
              <a:r>
                <a:rPr lang="en-US" sz="1600" dirty="0"/>
                <a:t>.</a:t>
              </a:r>
            </a:p>
          </p:txBody>
        </p:sp>
      </p:grpSp>
    </p:spTree>
    <p:extLst>
      <p:ext uri="{BB962C8B-B14F-4D97-AF65-F5344CB8AC3E}">
        <p14:creationId xmlns:p14="http://schemas.microsoft.com/office/powerpoint/2010/main" val="6515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C7340-A128-5748-BC46-253FAE31368E}"/>
              </a:ext>
            </a:extLst>
          </p:cNvPr>
          <p:cNvPicPr>
            <a:picLocks noChangeAspect="1"/>
          </p:cNvPicPr>
          <p:nvPr/>
        </p:nvPicPr>
        <p:blipFill>
          <a:blip r:embed="rId2"/>
          <a:stretch>
            <a:fillRect/>
          </a:stretch>
        </p:blipFill>
        <p:spPr>
          <a:xfrm>
            <a:off x="727331" y="0"/>
            <a:ext cx="7845856" cy="6858000"/>
          </a:xfrm>
          <a:prstGeom prst="rect">
            <a:avLst/>
          </a:prstGeom>
        </p:spPr>
      </p:pic>
      <p:pic>
        <p:nvPicPr>
          <p:cNvPr id="9" name="Picture 8">
            <a:extLst>
              <a:ext uri="{FF2B5EF4-FFF2-40B4-BE49-F238E27FC236}">
                <a16:creationId xmlns:a16="http://schemas.microsoft.com/office/drawing/2014/main" id="{C67FEE62-E358-E94D-981B-588EBCBF4007}"/>
              </a:ext>
            </a:extLst>
          </p:cNvPr>
          <p:cNvPicPr>
            <a:picLocks noChangeAspect="1"/>
          </p:cNvPicPr>
          <p:nvPr/>
        </p:nvPicPr>
        <p:blipFill>
          <a:blip r:embed="rId3"/>
          <a:stretch>
            <a:fillRect/>
          </a:stretch>
        </p:blipFill>
        <p:spPr>
          <a:xfrm>
            <a:off x="3571104" y="3429000"/>
            <a:ext cx="7671144" cy="5376684"/>
          </a:xfrm>
          <a:prstGeom prst="rect">
            <a:avLst/>
          </a:prstGeom>
        </p:spPr>
      </p:pic>
      <p:pic>
        <p:nvPicPr>
          <p:cNvPr id="11" name="Picture 10">
            <a:extLst>
              <a:ext uri="{FF2B5EF4-FFF2-40B4-BE49-F238E27FC236}">
                <a16:creationId xmlns:a16="http://schemas.microsoft.com/office/drawing/2014/main" id="{D3B747A0-388A-EF49-B784-110A5C797828}"/>
              </a:ext>
            </a:extLst>
          </p:cNvPr>
          <p:cNvPicPr>
            <a:picLocks noChangeAspect="1"/>
          </p:cNvPicPr>
          <p:nvPr/>
        </p:nvPicPr>
        <p:blipFill>
          <a:blip r:embed="rId4"/>
          <a:stretch>
            <a:fillRect/>
          </a:stretch>
        </p:blipFill>
        <p:spPr>
          <a:xfrm>
            <a:off x="1136821" y="2184655"/>
            <a:ext cx="8414951" cy="489571"/>
          </a:xfrm>
          <a:prstGeom prst="rect">
            <a:avLst/>
          </a:prstGeom>
        </p:spPr>
      </p:pic>
      <p:pic>
        <p:nvPicPr>
          <p:cNvPr id="13" name="Picture 12">
            <a:extLst>
              <a:ext uri="{FF2B5EF4-FFF2-40B4-BE49-F238E27FC236}">
                <a16:creationId xmlns:a16="http://schemas.microsoft.com/office/drawing/2014/main" id="{3D112BC6-5899-6C4F-B984-875B91FDAAA0}"/>
              </a:ext>
            </a:extLst>
          </p:cNvPr>
          <p:cNvPicPr>
            <a:picLocks noChangeAspect="1"/>
          </p:cNvPicPr>
          <p:nvPr/>
        </p:nvPicPr>
        <p:blipFill>
          <a:blip r:embed="rId5"/>
          <a:stretch>
            <a:fillRect/>
          </a:stretch>
        </p:blipFill>
        <p:spPr>
          <a:xfrm>
            <a:off x="3983510" y="4177099"/>
            <a:ext cx="5899493" cy="501930"/>
          </a:xfrm>
          <a:prstGeom prst="rect">
            <a:avLst/>
          </a:prstGeom>
        </p:spPr>
      </p:pic>
      <p:sp>
        <p:nvSpPr>
          <p:cNvPr id="2" name="TextBox 1">
            <a:extLst>
              <a:ext uri="{FF2B5EF4-FFF2-40B4-BE49-F238E27FC236}">
                <a16:creationId xmlns:a16="http://schemas.microsoft.com/office/drawing/2014/main" id="{0DE8DFD1-EBBD-354A-8B39-1ED7CC6DFC27}"/>
              </a:ext>
            </a:extLst>
          </p:cNvPr>
          <p:cNvSpPr txBox="1"/>
          <p:nvPr/>
        </p:nvSpPr>
        <p:spPr>
          <a:xfrm>
            <a:off x="8116956" y="2697848"/>
            <a:ext cx="3497176" cy="369332"/>
          </a:xfrm>
          <a:prstGeom prst="rect">
            <a:avLst/>
          </a:prstGeom>
          <a:noFill/>
        </p:spPr>
        <p:txBody>
          <a:bodyPr wrap="none" rtlCol="0">
            <a:spAutoFit/>
          </a:bodyPr>
          <a:lstStyle/>
          <a:p>
            <a:r>
              <a:rPr lang="en-US" dirty="0">
                <a:solidFill>
                  <a:srgbClr val="FF0000"/>
                </a:solidFill>
              </a:rPr>
              <a:t>“Provide commodities before cash”</a:t>
            </a:r>
          </a:p>
        </p:txBody>
      </p:sp>
      <p:sp>
        <p:nvSpPr>
          <p:cNvPr id="4" name="TextBox 3">
            <a:extLst>
              <a:ext uri="{FF2B5EF4-FFF2-40B4-BE49-F238E27FC236}">
                <a16:creationId xmlns:a16="http://schemas.microsoft.com/office/drawing/2014/main" id="{B9272719-3B32-A943-A63D-1E62E5499C39}"/>
              </a:ext>
            </a:extLst>
          </p:cNvPr>
          <p:cNvSpPr txBox="1"/>
          <p:nvPr/>
        </p:nvSpPr>
        <p:spPr>
          <a:xfrm>
            <a:off x="8116956" y="3022537"/>
            <a:ext cx="1434816" cy="369332"/>
          </a:xfrm>
          <a:prstGeom prst="rect">
            <a:avLst/>
          </a:prstGeom>
          <a:noFill/>
        </p:spPr>
        <p:txBody>
          <a:bodyPr wrap="none" rtlCol="0">
            <a:spAutoFit/>
          </a:bodyPr>
          <a:lstStyle/>
          <a:p>
            <a:r>
              <a:rPr lang="en-US" dirty="0">
                <a:solidFill>
                  <a:srgbClr val="FF0000"/>
                </a:solidFill>
              </a:rPr>
              <a:t>$320 in value</a:t>
            </a:r>
          </a:p>
        </p:txBody>
      </p:sp>
      <p:sp>
        <p:nvSpPr>
          <p:cNvPr id="5" name="TextBox 4">
            <a:extLst>
              <a:ext uri="{FF2B5EF4-FFF2-40B4-BE49-F238E27FC236}">
                <a16:creationId xmlns:a16="http://schemas.microsoft.com/office/drawing/2014/main" id="{6AAB8EBA-8829-5047-A054-1544120FFE56}"/>
              </a:ext>
            </a:extLst>
          </p:cNvPr>
          <p:cNvSpPr txBox="1"/>
          <p:nvPr/>
        </p:nvSpPr>
        <p:spPr>
          <a:xfrm>
            <a:off x="8778932" y="5748010"/>
            <a:ext cx="2835200" cy="369332"/>
          </a:xfrm>
          <a:prstGeom prst="rect">
            <a:avLst/>
          </a:prstGeom>
          <a:noFill/>
        </p:spPr>
        <p:txBody>
          <a:bodyPr wrap="none" rtlCol="0">
            <a:spAutoFit/>
          </a:bodyPr>
          <a:lstStyle/>
          <a:p>
            <a:r>
              <a:rPr lang="en-US" dirty="0">
                <a:solidFill>
                  <a:srgbClr val="FF0000"/>
                </a:solidFill>
              </a:rPr>
              <a:t>“Coordinate welfare efforts”</a:t>
            </a:r>
          </a:p>
        </p:txBody>
      </p:sp>
    </p:spTree>
    <p:extLst>
      <p:ext uri="{BB962C8B-B14F-4D97-AF65-F5344CB8AC3E}">
        <p14:creationId xmlns:p14="http://schemas.microsoft.com/office/powerpoint/2010/main" val="10273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D4A174-65E4-4143-A5A9-296260DDD588}"/>
              </a:ext>
            </a:extLst>
          </p:cNvPr>
          <p:cNvPicPr>
            <a:picLocks noChangeAspect="1"/>
          </p:cNvPicPr>
          <p:nvPr/>
        </p:nvPicPr>
        <p:blipFill>
          <a:blip r:embed="rId3"/>
          <a:stretch>
            <a:fillRect/>
          </a:stretch>
        </p:blipFill>
        <p:spPr>
          <a:xfrm>
            <a:off x="766001" y="1133943"/>
            <a:ext cx="10659998" cy="4590114"/>
          </a:xfrm>
          <a:prstGeom prst="rect">
            <a:avLst/>
          </a:prstGeom>
        </p:spPr>
      </p:pic>
      <p:pic>
        <p:nvPicPr>
          <p:cNvPr id="4" name="Picture 3">
            <a:extLst>
              <a:ext uri="{FF2B5EF4-FFF2-40B4-BE49-F238E27FC236}">
                <a16:creationId xmlns:a16="http://schemas.microsoft.com/office/drawing/2014/main" id="{5BD2648F-6D3A-4549-A7C6-D6681D2931B6}"/>
              </a:ext>
            </a:extLst>
          </p:cNvPr>
          <p:cNvPicPr>
            <a:picLocks noChangeAspect="1"/>
          </p:cNvPicPr>
          <p:nvPr/>
        </p:nvPicPr>
        <p:blipFill>
          <a:blip r:embed="rId4"/>
          <a:stretch>
            <a:fillRect/>
          </a:stretch>
        </p:blipFill>
        <p:spPr>
          <a:xfrm>
            <a:off x="581361" y="976184"/>
            <a:ext cx="11029278" cy="496987"/>
          </a:xfrm>
          <a:prstGeom prst="rect">
            <a:avLst/>
          </a:prstGeom>
        </p:spPr>
      </p:pic>
      <p:sp>
        <p:nvSpPr>
          <p:cNvPr id="11" name="Rectangle 10">
            <a:extLst>
              <a:ext uri="{FF2B5EF4-FFF2-40B4-BE49-F238E27FC236}">
                <a16:creationId xmlns:a16="http://schemas.microsoft.com/office/drawing/2014/main" id="{1FA44260-E0FF-5A41-AAE6-BD0AC17A4C0A}"/>
              </a:ext>
            </a:extLst>
          </p:cNvPr>
          <p:cNvSpPr/>
          <p:nvPr/>
        </p:nvSpPr>
        <p:spPr>
          <a:xfrm>
            <a:off x="766001" y="4559643"/>
            <a:ext cx="3871683" cy="9267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2E7F98A-61C9-844E-A93C-B3916C947A76}"/>
              </a:ext>
            </a:extLst>
          </p:cNvPr>
          <p:cNvSpPr txBox="1"/>
          <p:nvPr/>
        </p:nvSpPr>
        <p:spPr>
          <a:xfrm>
            <a:off x="766001" y="606852"/>
            <a:ext cx="3123547" cy="369332"/>
          </a:xfrm>
          <a:prstGeom prst="rect">
            <a:avLst/>
          </a:prstGeom>
          <a:noFill/>
        </p:spPr>
        <p:txBody>
          <a:bodyPr wrap="none" rtlCol="0">
            <a:spAutoFit/>
          </a:bodyPr>
          <a:lstStyle/>
          <a:p>
            <a:r>
              <a:rPr lang="en-US" dirty="0">
                <a:solidFill>
                  <a:srgbClr val="FF0000"/>
                </a:solidFill>
              </a:rPr>
              <a:t>“Provide service opportunities”</a:t>
            </a:r>
          </a:p>
        </p:txBody>
      </p:sp>
      <p:sp>
        <p:nvSpPr>
          <p:cNvPr id="5" name="TextBox 4">
            <a:extLst>
              <a:ext uri="{FF2B5EF4-FFF2-40B4-BE49-F238E27FC236}">
                <a16:creationId xmlns:a16="http://schemas.microsoft.com/office/drawing/2014/main" id="{2C4C208B-7749-2F42-BFF5-F76AEFF6F316}"/>
              </a:ext>
            </a:extLst>
          </p:cNvPr>
          <p:cNvSpPr txBox="1"/>
          <p:nvPr/>
        </p:nvSpPr>
        <p:spPr>
          <a:xfrm>
            <a:off x="803247" y="1656878"/>
            <a:ext cx="3089564" cy="1077218"/>
          </a:xfrm>
          <a:prstGeom prst="rect">
            <a:avLst/>
          </a:prstGeom>
          <a:noFill/>
        </p:spPr>
        <p:txBody>
          <a:bodyPr wrap="none" rtlCol="0">
            <a:spAutoFit/>
          </a:bodyPr>
          <a:lstStyle/>
          <a:p>
            <a:r>
              <a:rPr lang="en-US" sz="1600" dirty="0"/>
              <a:t>• Help someone in the family</a:t>
            </a:r>
          </a:p>
          <a:p>
            <a:r>
              <a:rPr lang="en-US" sz="1600" dirty="0"/>
              <a:t>• Help someone in the ward</a:t>
            </a:r>
          </a:p>
          <a:p>
            <a:r>
              <a:rPr lang="en-US" sz="1600" dirty="0"/>
              <a:t>• Volunteer at Bishop’s Storehouse</a:t>
            </a:r>
          </a:p>
          <a:p>
            <a:endParaRPr lang="en-US" sz="1600" dirty="0"/>
          </a:p>
        </p:txBody>
      </p:sp>
      <p:sp>
        <p:nvSpPr>
          <p:cNvPr id="7" name="TextBox 6">
            <a:extLst>
              <a:ext uri="{FF2B5EF4-FFF2-40B4-BE49-F238E27FC236}">
                <a16:creationId xmlns:a16="http://schemas.microsoft.com/office/drawing/2014/main" id="{370BAB9A-A02A-2242-B6BF-E8993BB7404B}"/>
              </a:ext>
            </a:extLst>
          </p:cNvPr>
          <p:cNvSpPr txBox="1"/>
          <p:nvPr/>
        </p:nvSpPr>
        <p:spPr>
          <a:xfrm>
            <a:off x="803247" y="3080406"/>
            <a:ext cx="6928307" cy="830997"/>
          </a:xfrm>
          <a:prstGeom prst="rect">
            <a:avLst/>
          </a:prstGeom>
          <a:noFill/>
        </p:spPr>
        <p:txBody>
          <a:bodyPr wrap="none" rtlCol="0">
            <a:spAutoFit/>
          </a:bodyPr>
          <a:lstStyle/>
          <a:p>
            <a:r>
              <a:rPr lang="en-US" sz="1600" dirty="0"/>
              <a:t>• Help parents with yard care for 2 hours each Saturday</a:t>
            </a:r>
          </a:p>
          <a:p>
            <a:r>
              <a:rPr lang="en-US" sz="1600" dirty="0"/>
              <a:t>• Mow Sister Grant’s lawn each week</a:t>
            </a:r>
          </a:p>
          <a:p>
            <a:r>
              <a:rPr lang="en-US" sz="1600" dirty="0"/>
              <a:t>• Volunteer at the Community Action Center making food kits on Thursday nights</a:t>
            </a:r>
          </a:p>
        </p:txBody>
      </p:sp>
    </p:spTree>
    <p:extLst>
      <p:ext uri="{BB962C8B-B14F-4D97-AF65-F5344CB8AC3E}">
        <p14:creationId xmlns:p14="http://schemas.microsoft.com/office/powerpoint/2010/main" val="27981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3" grpId="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97EC2-AF44-AB4C-BC4B-64C66F5B1E70}"/>
              </a:ext>
            </a:extLst>
          </p:cNvPr>
          <p:cNvSpPr txBox="1"/>
          <p:nvPr/>
        </p:nvSpPr>
        <p:spPr>
          <a:xfrm>
            <a:off x="691654" y="3381559"/>
            <a:ext cx="10931522" cy="2677656"/>
          </a:xfrm>
          <a:prstGeom prst="rect">
            <a:avLst/>
          </a:prstGeom>
          <a:noFill/>
        </p:spPr>
        <p:txBody>
          <a:bodyPr wrap="square" rtlCol="0">
            <a:spAutoFit/>
          </a:bodyPr>
          <a:lstStyle/>
          <a:p>
            <a:pPr algn="just"/>
            <a:r>
              <a:rPr lang="en-US" sz="2400" dirty="0">
                <a:solidFill>
                  <a:schemeClr val="bg2">
                    <a:lumMod val="50000"/>
                  </a:schemeClr>
                </a:solidFill>
                <a:latin typeface="Arial" panose="020B0604020202020204" pitchFamily="34" charset="0"/>
                <a:cs typeface="Arial" panose="020B0604020202020204" pitchFamily="34" charset="0"/>
              </a:rPr>
              <a:t>“…wards, companies, and strengthened quorums have all required at least two things to be successful in the Lord’s intent to have His Saints care for each other in the way He cares for them. They succeed </a:t>
            </a:r>
            <a:r>
              <a:rPr lang="en-US" sz="2400" b="1" dirty="0">
                <a:solidFill>
                  <a:schemeClr val="bg2">
                    <a:lumMod val="50000"/>
                  </a:schemeClr>
                </a:solidFill>
                <a:latin typeface="Arial" panose="020B0604020202020204" pitchFamily="34" charset="0"/>
                <a:cs typeface="Arial" panose="020B0604020202020204" pitchFamily="34" charset="0"/>
              </a:rPr>
              <a:t>when the Saints feel the love of Christ</a:t>
            </a:r>
            <a:r>
              <a:rPr lang="en-US" sz="2400" dirty="0">
                <a:solidFill>
                  <a:schemeClr val="bg2">
                    <a:lumMod val="50000"/>
                  </a:schemeClr>
                </a:solidFill>
                <a:latin typeface="Arial" panose="020B0604020202020204" pitchFamily="34" charset="0"/>
                <a:cs typeface="Arial" panose="020B0604020202020204" pitchFamily="34" charset="0"/>
              </a:rPr>
              <a:t> for each other above their self-interest. The scriptures call it ‘charity … the pure love of Christ.’ And they succeed </a:t>
            </a:r>
            <a:r>
              <a:rPr lang="en-US" sz="2400" b="1" dirty="0">
                <a:solidFill>
                  <a:schemeClr val="bg2">
                    <a:lumMod val="50000"/>
                  </a:schemeClr>
                </a:solidFill>
                <a:latin typeface="Arial" panose="020B0604020202020204" pitchFamily="34" charset="0"/>
                <a:cs typeface="Arial" panose="020B0604020202020204" pitchFamily="34" charset="0"/>
              </a:rPr>
              <a:t>when the Holy Ghost guides the caregiver</a:t>
            </a:r>
            <a:r>
              <a:rPr lang="en-US" sz="2400" dirty="0">
                <a:solidFill>
                  <a:schemeClr val="bg2">
                    <a:lumMod val="50000"/>
                  </a:schemeClr>
                </a:solidFill>
                <a:latin typeface="Arial" panose="020B0604020202020204" pitchFamily="34" charset="0"/>
                <a:cs typeface="Arial" panose="020B0604020202020204" pitchFamily="34" charset="0"/>
              </a:rPr>
              <a:t> to know what the Lord knows is best for the person whom He is trying to help.” </a:t>
            </a:r>
          </a:p>
        </p:txBody>
      </p:sp>
      <p:sp>
        <p:nvSpPr>
          <p:cNvPr id="3" name="TextBox 2">
            <a:extLst>
              <a:ext uri="{FF2B5EF4-FFF2-40B4-BE49-F238E27FC236}">
                <a16:creationId xmlns:a16="http://schemas.microsoft.com/office/drawing/2014/main" id="{58553F29-D0CE-1A43-A255-88F9EBDAE081}"/>
              </a:ext>
            </a:extLst>
          </p:cNvPr>
          <p:cNvSpPr txBox="1"/>
          <p:nvPr/>
        </p:nvSpPr>
        <p:spPr>
          <a:xfrm>
            <a:off x="5364133" y="5911766"/>
            <a:ext cx="6950942" cy="830997"/>
          </a:xfrm>
          <a:prstGeom prst="rect">
            <a:avLst/>
          </a:prstGeom>
          <a:noFill/>
        </p:spPr>
        <p:txBody>
          <a:bodyPr wrap="none" rtlCol="0">
            <a:spAutoFit/>
          </a:bodyPr>
          <a:lstStyle/>
          <a:p>
            <a:r>
              <a:rPr lang="en-US" sz="2400" dirty="0">
                <a:solidFill>
                  <a:schemeClr val="bg2">
                    <a:lumMod val="50000"/>
                  </a:schemeClr>
                </a:solidFill>
                <a:latin typeface="Arial" panose="020B0604020202020204" pitchFamily="34" charset="0"/>
                <a:cs typeface="Arial" panose="020B0604020202020204" pitchFamily="34" charset="0"/>
              </a:rPr>
              <a:t>President Henry B. Eyring, “Inspired Ministering,” </a:t>
            </a:r>
          </a:p>
          <a:p>
            <a:r>
              <a:rPr lang="en-US" sz="2400" dirty="0">
                <a:solidFill>
                  <a:schemeClr val="bg2">
                    <a:lumMod val="50000"/>
                  </a:schemeClr>
                </a:solidFill>
                <a:latin typeface="Arial" panose="020B0604020202020204" pitchFamily="34" charset="0"/>
                <a:cs typeface="Arial" panose="020B0604020202020204" pitchFamily="34" charset="0"/>
              </a:rPr>
              <a:t>April 2018 General Conference</a:t>
            </a:r>
          </a:p>
        </p:txBody>
      </p:sp>
      <p:pic>
        <p:nvPicPr>
          <p:cNvPr id="5" name="Picture 4">
            <a:extLst>
              <a:ext uri="{FF2B5EF4-FFF2-40B4-BE49-F238E27FC236}">
                <a16:creationId xmlns:a16="http://schemas.microsoft.com/office/drawing/2014/main" id="{7EFB7AEB-80E5-1643-B03B-91FF5A859820}"/>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4220285" y="567953"/>
            <a:ext cx="3751429" cy="2499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78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E0FAB-BADA-8641-8CFF-C452BB4C5383}"/>
              </a:ext>
            </a:extLst>
          </p:cNvPr>
          <p:cNvSpPr txBox="1"/>
          <p:nvPr/>
        </p:nvSpPr>
        <p:spPr>
          <a:xfrm>
            <a:off x="2954955" y="751344"/>
            <a:ext cx="8447773" cy="2308324"/>
          </a:xfrm>
          <a:prstGeom prst="rect">
            <a:avLst/>
          </a:prstGeom>
          <a:noFill/>
        </p:spPr>
        <p:txBody>
          <a:bodyPr wrap="square" rtlCol="0" anchor="t">
            <a:spAutoFit/>
          </a:bodyPr>
          <a:lstStyle/>
          <a:p>
            <a:pPr fontAlgn="base"/>
            <a:r>
              <a:rPr lang="en-US" sz="2400" b="1" dirty="0">
                <a:solidFill>
                  <a:schemeClr val="bg2">
                    <a:lumMod val="50000"/>
                  </a:schemeClr>
                </a:solidFill>
              </a:rPr>
              <a:t>(22.1.1 continued)</a:t>
            </a:r>
          </a:p>
          <a:p>
            <a:pPr fontAlgn="base"/>
            <a:endParaRPr lang="en-US" sz="2400" dirty="0">
              <a:solidFill>
                <a:schemeClr val="bg2">
                  <a:lumMod val="50000"/>
                </a:schemeClr>
              </a:solidFill>
            </a:endParaRPr>
          </a:p>
          <a:p>
            <a:pPr fontAlgn="base"/>
            <a:r>
              <a:rPr lang="en-US" sz="2400" dirty="0">
                <a:solidFill>
                  <a:schemeClr val="bg2">
                    <a:lumMod val="50000"/>
                  </a:schemeClr>
                </a:solidFill>
              </a:rPr>
              <a:t>When Church members are doing all they can to provide for themselves but cannot meet their basic needs, generally they should first turn to their families for help. When this is not sufficient or feasible, the Church stands ready to help.</a:t>
            </a:r>
          </a:p>
        </p:txBody>
      </p:sp>
      <p:pic>
        <p:nvPicPr>
          <p:cNvPr id="3" name="Picture 2">
            <a:extLst>
              <a:ext uri="{FF2B5EF4-FFF2-40B4-BE49-F238E27FC236}">
                <a16:creationId xmlns:a16="http://schemas.microsoft.com/office/drawing/2014/main" id="{3CA9A198-585E-4449-97D9-98713A583005}"/>
              </a:ext>
            </a:extLst>
          </p:cNvPr>
          <p:cNvPicPr>
            <a:picLocks noChangeAspect="1"/>
          </p:cNvPicPr>
          <p:nvPr/>
        </p:nvPicPr>
        <p:blipFill>
          <a:blip r:embed="rId3"/>
          <a:srcRect/>
          <a:stretch/>
        </p:blipFill>
        <p:spPr>
          <a:xfrm>
            <a:off x="817214" y="886264"/>
            <a:ext cx="2009921" cy="2679895"/>
          </a:xfrm>
          <a:prstGeom prst="rect">
            <a:avLst/>
          </a:prstGeom>
        </p:spPr>
      </p:pic>
    </p:spTree>
    <p:extLst>
      <p:ext uri="{BB962C8B-B14F-4D97-AF65-F5344CB8AC3E}">
        <p14:creationId xmlns:p14="http://schemas.microsoft.com/office/powerpoint/2010/main" val="419894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14400" y="868830"/>
            <a:ext cx="6196965" cy="4739759"/>
          </a:xfrm>
          <a:prstGeom prst="rect">
            <a:avLst/>
          </a:prstGeom>
        </p:spPr>
        <p:txBody>
          <a:bodyPr vert="horz" wrap="square" lIns="0" tIns="0" rIns="0" bIns="0" rtlCol="0" anchor="ctr">
            <a:spAutoFit/>
          </a:bodyPr>
          <a:lstStyle/>
          <a:p>
            <a:pPr marL="166789" marR="6773" indent="-150703">
              <a:lnSpc>
                <a:spcPct val="100000"/>
              </a:lnSpc>
            </a:pPr>
            <a:r>
              <a:rPr lang="en-US" sz="2800" spc="-25" dirty="0">
                <a:solidFill>
                  <a:srgbClr val="6D6D6D"/>
                </a:solidFill>
                <a:latin typeface="+mn-lt"/>
                <a:cs typeface="Franklin Gothic Book"/>
              </a:rPr>
              <a:t>“And it is my purpose to provide for my saints, for all things are mine.  </a:t>
            </a:r>
            <a:r>
              <a:rPr lang="en-US" sz="2800" b="1" spc="-25" dirty="0">
                <a:solidFill>
                  <a:srgbClr val="6D6D6D"/>
                </a:solidFill>
                <a:latin typeface="+mn-lt"/>
                <a:cs typeface="Franklin Gothic Book"/>
              </a:rPr>
              <a:t>But it must needs be done in mine own way</a:t>
            </a:r>
            <a:r>
              <a:rPr lang="en-US" sz="2800" spc="-25" dirty="0">
                <a:solidFill>
                  <a:srgbClr val="6D6D6D"/>
                </a:solidFill>
                <a:latin typeface="+mn-lt"/>
                <a:cs typeface="Franklin Gothic Book"/>
              </a:rPr>
              <a:t>; and behold this is the way that I, the Lord, have decreed to provide for my saints, that the poor shall be exalted, in that the rich are made low.  For the earth is full, and there is enough and to spare; yea, I prepared all things, and have given unto the children of men to be agents unto themselves.”</a:t>
            </a:r>
            <a:endParaRPr sz="2667" dirty="0">
              <a:latin typeface="+mn-lt"/>
              <a:cs typeface="Franklin Gothic Book"/>
            </a:endParaRPr>
          </a:p>
        </p:txBody>
      </p:sp>
      <p:sp>
        <p:nvSpPr>
          <p:cNvPr id="6" name="Rectangle 5">
            <a:extLst>
              <a:ext uri="{FF2B5EF4-FFF2-40B4-BE49-F238E27FC236}">
                <a16:creationId xmlns:a16="http://schemas.microsoft.com/office/drawing/2014/main" id="{239D56D4-C663-CB42-81EB-741139D06971}"/>
              </a:ext>
            </a:extLst>
          </p:cNvPr>
          <p:cNvSpPr/>
          <p:nvPr/>
        </p:nvSpPr>
        <p:spPr>
          <a:xfrm>
            <a:off x="1410441" y="5620961"/>
            <a:ext cx="6096000" cy="369332"/>
          </a:xfrm>
          <a:prstGeom prst="rect">
            <a:avLst/>
          </a:prstGeom>
        </p:spPr>
        <p:txBody>
          <a:bodyPr>
            <a:spAutoFit/>
          </a:bodyPr>
          <a:lstStyle/>
          <a:p>
            <a:pPr algn="r"/>
            <a:r>
              <a:rPr lang="en-US" dirty="0">
                <a:solidFill>
                  <a:schemeClr val="bg2">
                    <a:lumMod val="50000"/>
                  </a:schemeClr>
                </a:solidFill>
              </a:rPr>
              <a:t>Doctrine &amp; Covenants 104:15-17</a:t>
            </a:r>
          </a:p>
        </p:txBody>
      </p:sp>
      <p:pic>
        <p:nvPicPr>
          <p:cNvPr id="8" name="Picture 7" descr="A group of people posing for the camera&#10;&#10;Description automatically generated">
            <a:extLst>
              <a:ext uri="{FF2B5EF4-FFF2-40B4-BE49-F238E27FC236}">
                <a16:creationId xmlns:a16="http://schemas.microsoft.com/office/drawing/2014/main" id="{54128452-CF07-0345-A41F-5796BE590578}"/>
              </a:ext>
            </a:extLst>
          </p:cNvPr>
          <p:cNvPicPr>
            <a:picLocks noChangeAspect="1"/>
          </p:cNvPicPr>
          <p:nvPr/>
        </p:nvPicPr>
        <p:blipFill rotWithShape="1">
          <a:blip r:embed="rId2"/>
          <a:srcRect l="21024" r="37944"/>
          <a:stretch/>
        </p:blipFill>
        <p:spPr>
          <a:xfrm>
            <a:off x="7968343" y="0"/>
            <a:ext cx="4223657" cy="6858000"/>
          </a:xfrm>
          <a:prstGeom prst="rect">
            <a:avLst/>
          </a:prstGeom>
        </p:spPr>
      </p:pic>
    </p:spTree>
    <p:extLst>
      <p:ext uri="{BB962C8B-B14F-4D97-AF65-F5344CB8AC3E}">
        <p14:creationId xmlns:p14="http://schemas.microsoft.com/office/powerpoint/2010/main" val="24603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9D80B-BB2E-764C-B8C6-C07C5E8ECD44}"/>
              </a:ext>
            </a:extLst>
          </p:cNvPr>
          <p:cNvSpPr txBox="1"/>
          <p:nvPr/>
        </p:nvSpPr>
        <p:spPr>
          <a:xfrm>
            <a:off x="621793" y="500065"/>
            <a:ext cx="9197457" cy="646331"/>
          </a:xfrm>
          <a:prstGeom prst="rect">
            <a:avLst/>
          </a:prstGeom>
          <a:noFill/>
        </p:spPr>
        <p:txBody>
          <a:bodyPr wrap="square" rtlCol="0">
            <a:spAutoFit/>
          </a:bodyPr>
          <a:lstStyle/>
          <a:p>
            <a:r>
              <a:rPr lang="en-US" sz="3600" b="1" dirty="0">
                <a:solidFill>
                  <a:srgbClr val="6D6D6D"/>
                </a:solidFill>
                <a:latin typeface="Arial" panose="020B0604020202020204" pitchFamily="34" charset="0"/>
                <a:cs typeface="Arial" panose="020B0604020202020204" pitchFamily="34" charset="0"/>
              </a:rPr>
              <a:t>WHAT IS THE ROLE OF THE BISHOP?</a:t>
            </a:r>
          </a:p>
        </p:txBody>
      </p:sp>
      <p:pic>
        <p:nvPicPr>
          <p:cNvPr id="4" name="Picture 3">
            <a:extLst>
              <a:ext uri="{FF2B5EF4-FFF2-40B4-BE49-F238E27FC236}">
                <a16:creationId xmlns:a16="http://schemas.microsoft.com/office/drawing/2014/main" id="{31BD96DE-D6A7-7D42-91CF-82BE56F377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3657" y="2628810"/>
            <a:ext cx="9384685" cy="4438356"/>
          </a:xfrm>
          <a:prstGeom prst="rect">
            <a:avLst/>
          </a:prstGeom>
        </p:spPr>
      </p:pic>
      <p:sp>
        <p:nvSpPr>
          <p:cNvPr id="5" name="TextBox 4">
            <a:extLst>
              <a:ext uri="{FF2B5EF4-FFF2-40B4-BE49-F238E27FC236}">
                <a16:creationId xmlns:a16="http://schemas.microsoft.com/office/drawing/2014/main" id="{F50CC1F7-70D0-DB43-A19C-84018C903DE9}"/>
              </a:ext>
            </a:extLst>
          </p:cNvPr>
          <p:cNvSpPr txBox="1"/>
          <p:nvPr/>
        </p:nvSpPr>
        <p:spPr>
          <a:xfrm>
            <a:off x="621793" y="1146396"/>
            <a:ext cx="10948414" cy="2185214"/>
          </a:xfrm>
          <a:prstGeom prst="rect">
            <a:avLst/>
          </a:prstGeom>
          <a:noFill/>
        </p:spPr>
        <p:txBody>
          <a:bodyPr wrap="square" rtlCol="0">
            <a:spAutoFit/>
          </a:bodyPr>
          <a:lstStyle/>
          <a:p>
            <a:r>
              <a:rPr lang="en-US" sz="2400" b="1" dirty="0">
                <a:solidFill>
                  <a:srgbClr val="6D6D6D"/>
                </a:solidFill>
              </a:rPr>
              <a:t>22.2.1 Bishop</a:t>
            </a:r>
          </a:p>
          <a:p>
            <a:r>
              <a:rPr lang="en-US" sz="2400" dirty="0">
                <a:solidFill>
                  <a:srgbClr val="6D6D6D"/>
                </a:solidFill>
              </a:rPr>
              <a:t>The bishop directs welfare work in the ward. He has a divine mandate to seek out and care for the poor (see Doctrine and Covenants 84:112). His goal is to help members help themselves and become self-reliant…</a:t>
            </a:r>
          </a:p>
          <a:p>
            <a:endParaRPr lang="en-US" sz="2000" dirty="0">
              <a:solidFill>
                <a:srgbClr val="595959"/>
              </a:solidFill>
            </a:endParaRPr>
          </a:p>
          <a:p>
            <a:endParaRPr lang="en-US" sz="2000" dirty="0">
              <a:solidFill>
                <a:srgbClr val="595959"/>
              </a:solidFill>
            </a:endParaRPr>
          </a:p>
        </p:txBody>
      </p:sp>
    </p:spTree>
    <p:extLst>
      <p:ext uri="{BB962C8B-B14F-4D97-AF65-F5344CB8AC3E}">
        <p14:creationId xmlns:p14="http://schemas.microsoft.com/office/powerpoint/2010/main" val="228891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9D80B-BB2E-764C-B8C6-C07C5E8ECD44}"/>
              </a:ext>
            </a:extLst>
          </p:cNvPr>
          <p:cNvSpPr txBox="1"/>
          <p:nvPr/>
        </p:nvSpPr>
        <p:spPr>
          <a:xfrm>
            <a:off x="621792" y="500065"/>
            <a:ext cx="10505753" cy="646331"/>
          </a:xfrm>
          <a:prstGeom prst="rect">
            <a:avLst/>
          </a:prstGeom>
          <a:noFill/>
        </p:spPr>
        <p:txBody>
          <a:bodyPr wrap="square" rtlCol="0">
            <a:spAutoFit/>
          </a:bodyPr>
          <a:lstStyle/>
          <a:p>
            <a:r>
              <a:rPr lang="en-US" sz="3600" b="1" dirty="0">
                <a:solidFill>
                  <a:srgbClr val="6D6D6D"/>
                </a:solidFill>
                <a:latin typeface="Arial" panose="020B0604020202020204" pitchFamily="34" charset="0"/>
                <a:cs typeface="Arial" panose="020B0604020202020204" pitchFamily="34" charset="0"/>
              </a:rPr>
              <a:t>WHAT IS THE ROLE OF THE WARD COUNCIL?</a:t>
            </a:r>
          </a:p>
        </p:txBody>
      </p:sp>
      <p:sp>
        <p:nvSpPr>
          <p:cNvPr id="5" name="TextBox 4">
            <a:extLst>
              <a:ext uri="{FF2B5EF4-FFF2-40B4-BE49-F238E27FC236}">
                <a16:creationId xmlns:a16="http://schemas.microsoft.com/office/drawing/2014/main" id="{E9DE3C27-0EB4-6244-A6E0-CE6A64C63E06}"/>
              </a:ext>
            </a:extLst>
          </p:cNvPr>
          <p:cNvSpPr txBox="1"/>
          <p:nvPr/>
        </p:nvSpPr>
        <p:spPr>
          <a:xfrm>
            <a:off x="621793" y="1146396"/>
            <a:ext cx="10948414" cy="4524315"/>
          </a:xfrm>
          <a:prstGeom prst="rect">
            <a:avLst/>
          </a:prstGeom>
          <a:noFill/>
        </p:spPr>
        <p:txBody>
          <a:bodyPr wrap="square" rtlCol="0">
            <a:spAutoFit/>
          </a:bodyPr>
          <a:lstStyle/>
          <a:p>
            <a:r>
              <a:rPr lang="en-US" sz="2400" b="1" dirty="0">
                <a:solidFill>
                  <a:srgbClr val="6D6D6D"/>
                </a:solidFill>
              </a:rPr>
              <a:t>22.2.2 Ward Council</a:t>
            </a:r>
          </a:p>
          <a:p>
            <a:r>
              <a:rPr lang="en-US" sz="2400" dirty="0">
                <a:solidFill>
                  <a:srgbClr val="6D6D6D"/>
                </a:solidFill>
              </a:rPr>
              <a:t>… </a:t>
            </a:r>
            <a:r>
              <a:rPr lang="en-US" sz="2400" b="1" dirty="0">
                <a:solidFill>
                  <a:srgbClr val="6D6D6D"/>
                </a:solidFill>
              </a:rPr>
              <a:t>They counsel together about ways to help ward members understand and follow principles of welfare. </a:t>
            </a:r>
          </a:p>
          <a:p>
            <a:endParaRPr lang="en-US" sz="2400" dirty="0">
              <a:solidFill>
                <a:srgbClr val="6D6D6D"/>
              </a:solidFill>
            </a:endParaRPr>
          </a:p>
          <a:p>
            <a:r>
              <a:rPr lang="en-US" sz="2400" b="1" dirty="0">
                <a:solidFill>
                  <a:srgbClr val="6D6D6D"/>
                </a:solidFill>
              </a:rPr>
              <a:t>They report on spiritual and temporal welfare needs in the ward, drawing information from personal visits and from ministering interviews.</a:t>
            </a:r>
            <a:r>
              <a:rPr lang="en-US" sz="2400" dirty="0">
                <a:solidFill>
                  <a:srgbClr val="6D6D6D"/>
                </a:solidFill>
              </a:rPr>
              <a:t> When information may be too confidential to share with the entire ward council, leaders speak privately with the bishop (see 22.2.3). </a:t>
            </a:r>
          </a:p>
          <a:p>
            <a:endParaRPr lang="en-US" sz="2400" dirty="0">
              <a:solidFill>
                <a:srgbClr val="6D6D6D"/>
              </a:solidFill>
            </a:endParaRPr>
          </a:p>
          <a:p>
            <a:r>
              <a:rPr lang="en-US" sz="2400" b="1" dirty="0">
                <a:solidFill>
                  <a:srgbClr val="6D6D6D"/>
                </a:solidFill>
              </a:rPr>
              <a:t>They plan ways to help specific ward members meet their spiritual and temporal needs, including long-term needs. </a:t>
            </a:r>
            <a:r>
              <a:rPr lang="en-US" sz="2400" dirty="0">
                <a:solidFill>
                  <a:srgbClr val="6D6D6D"/>
                </a:solidFill>
              </a:rPr>
              <a:t>They determine how to assist members who have disabilities or other special needs. They keep these discussions confidential…</a:t>
            </a:r>
            <a:endParaRPr lang="en-US" sz="2000" dirty="0">
              <a:solidFill>
                <a:srgbClr val="6D6D6D"/>
              </a:solidFill>
            </a:endParaRPr>
          </a:p>
        </p:txBody>
      </p:sp>
    </p:spTree>
    <p:extLst>
      <p:ext uri="{BB962C8B-B14F-4D97-AF65-F5344CB8AC3E}">
        <p14:creationId xmlns:p14="http://schemas.microsoft.com/office/powerpoint/2010/main" val="376406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D870A4-FCFD-1743-ACFD-3D1DC58060D6}"/>
              </a:ext>
            </a:extLst>
          </p:cNvPr>
          <p:cNvSpPr txBox="1"/>
          <p:nvPr/>
        </p:nvSpPr>
        <p:spPr>
          <a:xfrm>
            <a:off x="621792" y="500065"/>
            <a:ext cx="10807677" cy="1200329"/>
          </a:xfrm>
          <a:prstGeom prst="rect">
            <a:avLst/>
          </a:prstGeom>
          <a:noFill/>
        </p:spPr>
        <p:txBody>
          <a:bodyPr wrap="square" rtlCol="0">
            <a:spAutoFit/>
          </a:bodyPr>
          <a:lstStyle/>
          <a:p>
            <a:r>
              <a:rPr lang="en-US" sz="3600" b="1" dirty="0">
                <a:solidFill>
                  <a:srgbClr val="6D6D6D"/>
                </a:solidFill>
                <a:latin typeface="Arial" panose="020B0604020202020204" pitchFamily="34" charset="0"/>
                <a:cs typeface="Arial" panose="020B0604020202020204" pitchFamily="34" charset="0"/>
              </a:rPr>
              <a:t>WHAT IS THE ROLE OF THE</a:t>
            </a:r>
          </a:p>
          <a:p>
            <a:r>
              <a:rPr lang="en-US" sz="3600" b="1" dirty="0">
                <a:solidFill>
                  <a:srgbClr val="6D6D6D"/>
                </a:solidFill>
                <a:latin typeface="Arial" panose="020B0604020202020204" pitchFamily="34" charset="0"/>
                <a:cs typeface="Arial" panose="020B0604020202020204" pitchFamily="34" charset="0"/>
              </a:rPr>
              <a:t>ELDERS QUORUM AND RELIEF SOCIETY?</a:t>
            </a:r>
          </a:p>
        </p:txBody>
      </p:sp>
      <p:sp>
        <p:nvSpPr>
          <p:cNvPr id="19" name="TextBox 18">
            <a:extLst>
              <a:ext uri="{FF2B5EF4-FFF2-40B4-BE49-F238E27FC236}">
                <a16:creationId xmlns:a16="http://schemas.microsoft.com/office/drawing/2014/main" id="{C5429D40-B8E0-BC42-BBDB-BA1563CD9663}"/>
              </a:ext>
            </a:extLst>
          </p:cNvPr>
          <p:cNvSpPr txBox="1"/>
          <p:nvPr/>
        </p:nvSpPr>
        <p:spPr>
          <a:xfrm>
            <a:off x="1198931" y="1962156"/>
            <a:ext cx="10012217" cy="3539430"/>
          </a:xfrm>
          <a:prstGeom prst="rect">
            <a:avLst/>
          </a:prstGeom>
          <a:noFill/>
        </p:spPr>
        <p:txBody>
          <a:bodyPr wrap="square" rtlCol="0">
            <a:spAutoFit/>
          </a:bodyPr>
          <a:lstStyle/>
          <a:p>
            <a:r>
              <a:rPr lang="en-US" sz="2800" b="1" dirty="0">
                <a:solidFill>
                  <a:srgbClr val="6D6D6D"/>
                </a:solidFill>
              </a:rPr>
              <a:t>22.2.4 Elders Quorum and Relief Society </a:t>
            </a:r>
          </a:p>
          <a:p>
            <a:endParaRPr lang="en-US" sz="2800" dirty="0">
              <a:solidFill>
                <a:schemeClr val="bg2">
                  <a:lumMod val="50000"/>
                </a:schemeClr>
              </a:solidFill>
            </a:endParaRPr>
          </a:p>
          <a:p>
            <a:r>
              <a:rPr lang="en-US" sz="2800" dirty="0">
                <a:solidFill>
                  <a:schemeClr val="bg2">
                    <a:lumMod val="50000"/>
                  </a:schemeClr>
                </a:solidFill>
              </a:rPr>
              <a:t>“</a:t>
            </a:r>
            <a:r>
              <a:rPr lang="en-US" sz="2800" b="1" dirty="0">
                <a:solidFill>
                  <a:schemeClr val="bg2">
                    <a:lumMod val="50000"/>
                  </a:schemeClr>
                </a:solidFill>
              </a:rPr>
              <a:t>Welfare is central to the work of the elders quorum and the Relief Society</a:t>
            </a:r>
            <a:r>
              <a:rPr lang="en-US" sz="2800" dirty="0">
                <a:solidFill>
                  <a:schemeClr val="bg2">
                    <a:lumMod val="50000"/>
                  </a:schemeClr>
                </a:solidFill>
              </a:rPr>
              <a:t>. In elders quorum and Relief Society presidency meetings, leaders plan ways to </a:t>
            </a:r>
            <a:r>
              <a:rPr lang="en-US" sz="2800" b="1" dirty="0">
                <a:solidFill>
                  <a:schemeClr val="bg2">
                    <a:lumMod val="50000"/>
                  </a:schemeClr>
                </a:solidFill>
              </a:rPr>
              <a:t>teach principles of self-reliance </a:t>
            </a:r>
            <a:r>
              <a:rPr lang="en-US" sz="2800" dirty="0">
                <a:solidFill>
                  <a:schemeClr val="bg2">
                    <a:lumMod val="50000"/>
                  </a:schemeClr>
                </a:solidFill>
              </a:rPr>
              <a:t>and </a:t>
            </a:r>
            <a:r>
              <a:rPr lang="en-US" sz="2800" b="1" dirty="0">
                <a:solidFill>
                  <a:schemeClr val="bg2">
                    <a:lumMod val="50000"/>
                  </a:schemeClr>
                </a:solidFill>
              </a:rPr>
              <a:t>service</a:t>
            </a:r>
            <a:r>
              <a:rPr lang="en-US" sz="2800" dirty="0">
                <a:solidFill>
                  <a:schemeClr val="bg2">
                    <a:lumMod val="50000"/>
                  </a:schemeClr>
                </a:solidFill>
              </a:rPr>
              <a:t> and to </a:t>
            </a:r>
            <a:r>
              <a:rPr lang="en-US" sz="2800" b="1" dirty="0">
                <a:solidFill>
                  <a:schemeClr val="bg2">
                    <a:lumMod val="50000"/>
                  </a:schemeClr>
                </a:solidFill>
              </a:rPr>
              <a:t>address welfare needs</a:t>
            </a:r>
            <a:r>
              <a:rPr lang="en-US" sz="2800" dirty="0">
                <a:solidFill>
                  <a:schemeClr val="bg2">
                    <a:lumMod val="50000"/>
                  </a:schemeClr>
                </a:solidFill>
              </a:rPr>
              <a:t>. Under the direction of the bishop, these leaders help members become self-reliant and find solutions to short-term and long-term welfare concerns.”</a:t>
            </a:r>
          </a:p>
        </p:txBody>
      </p:sp>
    </p:spTree>
    <p:extLst>
      <p:ext uri="{BB962C8B-B14F-4D97-AF65-F5344CB8AC3E}">
        <p14:creationId xmlns:p14="http://schemas.microsoft.com/office/powerpoint/2010/main" val="30693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EA1D70-E800-C544-80A6-3D676620B257}"/>
              </a:ext>
            </a:extLst>
          </p:cNvPr>
          <p:cNvPicPr>
            <a:picLocks noChangeAspect="1"/>
          </p:cNvPicPr>
          <p:nvPr/>
        </p:nvPicPr>
        <p:blipFill rotWithShape="1">
          <a:blip r:embed="rId2"/>
          <a:srcRect b="56810"/>
          <a:stretch/>
        </p:blipFill>
        <p:spPr>
          <a:xfrm>
            <a:off x="2384738" y="2178288"/>
            <a:ext cx="3489930" cy="2783759"/>
          </a:xfrm>
          <a:prstGeom prst="rect">
            <a:avLst/>
          </a:prstGeom>
        </p:spPr>
      </p:pic>
      <p:pic>
        <p:nvPicPr>
          <p:cNvPr id="6" name="Picture 5">
            <a:extLst>
              <a:ext uri="{FF2B5EF4-FFF2-40B4-BE49-F238E27FC236}">
                <a16:creationId xmlns:a16="http://schemas.microsoft.com/office/drawing/2014/main" id="{B03299A1-B081-F145-A0FC-A38093CD1C98}"/>
              </a:ext>
            </a:extLst>
          </p:cNvPr>
          <p:cNvPicPr>
            <a:picLocks noChangeAspect="1"/>
          </p:cNvPicPr>
          <p:nvPr/>
        </p:nvPicPr>
        <p:blipFill rotWithShape="1">
          <a:blip r:embed="rId2"/>
          <a:srcRect t="43532"/>
          <a:stretch/>
        </p:blipFill>
        <p:spPr>
          <a:xfrm>
            <a:off x="6096000" y="2368149"/>
            <a:ext cx="3489930" cy="3639581"/>
          </a:xfrm>
          <a:prstGeom prst="rect">
            <a:avLst/>
          </a:prstGeom>
        </p:spPr>
      </p:pic>
      <p:sp>
        <p:nvSpPr>
          <p:cNvPr id="7" name="TextBox 6">
            <a:extLst>
              <a:ext uri="{FF2B5EF4-FFF2-40B4-BE49-F238E27FC236}">
                <a16:creationId xmlns:a16="http://schemas.microsoft.com/office/drawing/2014/main" id="{82C6547B-33EB-3942-8F64-2DD29B7AA231}"/>
              </a:ext>
            </a:extLst>
          </p:cNvPr>
          <p:cNvSpPr txBox="1"/>
          <p:nvPr/>
        </p:nvSpPr>
        <p:spPr>
          <a:xfrm>
            <a:off x="613166" y="503506"/>
            <a:ext cx="10807677" cy="1200329"/>
          </a:xfrm>
          <a:prstGeom prst="rect">
            <a:avLst/>
          </a:prstGeom>
          <a:noFill/>
        </p:spPr>
        <p:txBody>
          <a:bodyPr wrap="square" rtlCol="0">
            <a:spAutoFit/>
          </a:bodyPr>
          <a:lstStyle/>
          <a:p>
            <a:r>
              <a:rPr lang="en-US" sz="3600" b="1" dirty="0">
                <a:solidFill>
                  <a:srgbClr val="6D6D6D"/>
                </a:solidFill>
                <a:latin typeface="Arial" panose="020B0604020202020204" pitchFamily="34" charset="0"/>
                <a:cs typeface="Arial" panose="020B0604020202020204" pitchFamily="34" charset="0"/>
              </a:rPr>
              <a:t>WHAT IS THE ROLE OF THE</a:t>
            </a:r>
          </a:p>
          <a:p>
            <a:r>
              <a:rPr lang="en-US" sz="3600" b="1" dirty="0">
                <a:solidFill>
                  <a:srgbClr val="6D6D6D"/>
                </a:solidFill>
                <a:latin typeface="Arial" panose="020B0604020202020204" pitchFamily="34" charset="0"/>
                <a:cs typeface="Arial" panose="020B0604020202020204" pitchFamily="34" charset="0"/>
              </a:rPr>
              <a:t>ELDERS QUORUM AND RELIEF SOCIETY?</a:t>
            </a:r>
          </a:p>
        </p:txBody>
      </p:sp>
    </p:spTree>
    <p:extLst>
      <p:ext uri="{BB962C8B-B14F-4D97-AF65-F5344CB8AC3E}">
        <p14:creationId xmlns:p14="http://schemas.microsoft.com/office/powerpoint/2010/main" val="150501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22486-FA53-5446-81FB-7F0F084C5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249" y="1497593"/>
            <a:ext cx="1988319" cy="2088188"/>
          </a:xfrm>
          <a:prstGeom prst="rect">
            <a:avLst/>
          </a:prstGeom>
        </p:spPr>
      </p:pic>
      <p:sp>
        <p:nvSpPr>
          <p:cNvPr id="5" name="TextBox 4">
            <a:extLst>
              <a:ext uri="{FF2B5EF4-FFF2-40B4-BE49-F238E27FC236}">
                <a16:creationId xmlns:a16="http://schemas.microsoft.com/office/drawing/2014/main" id="{FBD870A4-FCFD-1743-ACFD-3D1DC58060D6}"/>
              </a:ext>
            </a:extLst>
          </p:cNvPr>
          <p:cNvSpPr txBox="1"/>
          <p:nvPr/>
        </p:nvSpPr>
        <p:spPr>
          <a:xfrm>
            <a:off x="692673" y="464383"/>
            <a:ext cx="10736796" cy="523220"/>
          </a:xfrm>
          <a:prstGeom prst="rect">
            <a:avLst/>
          </a:prstGeom>
          <a:noFill/>
        </p:spPr>
        <p:txBody>
          <a:bodyPr wrap="square" rtlCol="0">
            <a:spAutoFit/>
          </a:bodyPr>
          <a:lstStyle/>
          <a:p>
            <a:r>
              <a:rPr lang="en-US" sz="2800" b="1">
                <a:solidFill>
                  <a:srgbClr val="6D6D6D"/>
                </a:solidFill>
                <a:latin typeface="Arial" panose="020B0604020202020204" pitchFamily="34" charset="0"/>
                <a:cs typeface="Arial" panose="020B0604020202020204" pitchFamily="34" charset="0"/>
              </a:rPr>
              <a:t>BARRIERS TO SELF-RELIANCE AND THE COVENANT PATH</a:t>
            </a:r>
          </a:p>
        </p:txBody>
      </p:sp>
      <p:pic>
        <p:nvPicPr>
          <p:cNvPr id="7" name="Picture 6">
            <a:extLst>
              <a:ext uri="{FF2B5EF4-FFF2-40B4-BE49-F238E27FC236}">
                <a16:creationId xmlns:a16="http://schemas.microsoft.com/office/drawing/2014/main" id="{1610181E-7966-984A-833A-C0F9E197D2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651" y="1332106"/>
            <a:ext cx="3484973" cy="2321503"/>
          </a:xfrm>
          <a:prstGeom prst="rect">
            <a:avLst/>
          </a:prstGeom>
        </p:spPr>
      </p:pic>
      <p:pic>
        <p:nvPicPr>
          <p:cNvPr id="9" name="Picture 8">
            <a:extLst>
              <a:ext uri="{FF2B5EF4-FFF2-40B4-BE49-F238E27FC236}">
                <a16:creationId xmlns:a16="http://schemas.microsoft.com/office/drawing/2014/main" id="{D3ED884B-8ABB-CC4D-9EE2-83917B5FB6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28428" y="1332105"/>
            <a:ext cx="3251200" cy="2315248"/>
          </a:xfrm>
          <a:prstGeom prst="rect">
            <a:avLst/>
          </a:prstGeom>
        </p:spPr>
      </p:pic>
      <p:pic>
        <p:nvPicPr>
          <p:cNvPr id="15" name="Picture 14">
            <a:extLst>
              <a:ext uri="{FF2B5EF4-FFF2-40B4-BE49-F238E27FC236}">
                <a16:creationId xmlns:a16="http://schemas.microsoft.com/office/drawing/2014/main" id="{2C317A5B-8514-884C-8B5B-6441587455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0266" y="1333811"/>
            <a:ext cx="1751255" cy="2364728"/>
          </a:xfrm>
          <a:prstGeom prst="rect">
            <a:avLst/>
          </a:prstGeom>
        </p:spPr>
      </p:pic>
      <p:sp>
        <p:nvSpPr>
          <p:cNvPr id="17" name="TextBox 16">
            <a:extLst>
              <a:ext uri="{FF2B5EF4-FFF2-40B4-BE49-F238E27FC236}">
                <a16:creationId xmlns:a16="http://schemas.microsoft.com/office/drawing/2014/main" id="{82835408-A2E2-BA40-BEC5-2E0311A2FB99}"/>
              </a:ext>
            </a:extLst>
          </p:cNvPr>
          <p:cNvSpPr txBox="1"/>
          <p:nvPr/>
        </p:nvSpPr>
        <p:spPr>
          <a:xfrm>
            <a:off x="837651" y="3897876"/>
            <a:ext cx="10553869" cy="1938992"/>
          </a:xfrm>
          <a:prstGeom prst="rect">
            <a:avLst/>
          </a:prstGeom>
          <a:noFill/>
        </p:spPr>
        <p:txBody>
          <a:bodyPr wrap="square" rtlCol="0">
            <a:spAutoFit/>
          </a:bodyPr>
          <a:lstStyle/>
          <a:p>
            <a:pPr algn="just"/>
            <a:r>
              <a:rPr lang="en-US" sz="2400" dirty="0">
                <a:solidFill>
                  <a:schemeClr val="bg2">
                    <a:lumMod val="50000"/>
                  </a:schemeClr>
                </a:solidFill>
              </a:rPr>
              <a:t>“Many short-term problems are caused by long-term difficulties such as poor health, lack of skills, inadequate education or employment, lifestyle habits, and emotional challenges. Elders quorum and Relief Society leaders have a special responsibility to help members address these concerns. Their goal is to </a:t>
            </a:r>
            <a:r>
              <a:rPr lang="en-US" sz="2400" b="1" dirty="0">
                <a:solidFill>
                  <a:schemeClr val="bg2">
                    <a:lumMod val="50000"/>
                  </a:schemeClr>
                </a:solidFill>
              </a:rPr>
              <a:t>address long-term concerns in ways that lead to lasting change</a:t>
            </a:r>
            <a:r>
              <a:rPr lang="en-US" sz="2400" dirty="0">
                <a:solidFill>
                  <a:schemeClr val="bg2">
                    <a:lumMod val="50000"/>
                  </a:schemeClr>
                </a:solidFill>
              </a:rPr>
              <a:t>.” </a:t>
            </a:r>
          </a:p>
        </p:txBody>
      </p:sp>
      <p:sp>
        <p:nvSpPr>
          <p:cNvPr id="18" name="Rectangle 17">
            <a:extLst>
              <a:ext uri="{FF2B5EF4-FFF2-40B4-BE49-F238E27FC236}">
                <a16:creationId xmlns:a16="http://schemas.microsoft.com/office/drawing/2014/main" id="{6C0E0A17-A32F-E74D-AC92-9C5AB55C7FD9}"/>
              </a:ext>
            </a:extLst>
          </p:cNvPr>
          <p:cNvSpPr/>
          <p:nvPr/>
        </p:nvSpPr>
        <p:spPr>
          <a:xfrm>
            <a:off x="5333469" y="6088537"/>
            <a:ext cx="6096000" cy="338554"/>
          </a:xfrm>
          <a:prstGeom prst="rect">
            <a:avLst/>
          </a:prstGeom>
        </p:spPr>
        <p:txBody>
          <a:bodyPr>
            <a:spAutoFit/>
          </a:bodyPr>
          <a:lstStyle/>
          <a:p>
            <a:pPr algn="r"/>
            <a:r>
              <a:rPr lang="en-US" sz="1600" dirty="0">
                <a:solidFill>
                  <a:schemeClr val="bg2">
                    <a:lumMod val="50000"/>
                  </a:schemeClr>
                </a:solidFill>
              </a:rPr>
              <a:t>(General </a:t>
            </a:r>
            <a:r>
              <a:rPr lang="en-US" sz="1600" i="1" dirty="0">
                <a:solidFill>
                  <a:schemeClr val="bg2">
                    <a:lumMod val="50000"/>
                  </a:schemeClr>
                </a:solidFill>
              </a:rPr>
              <a:t>Handbook</a:t>
            </a:r>
            <a:r>
              <a:rPr lang="en-US" sz="1600" dirty="0">
                <a:solidFill>
                  <a:schemeClr val="bg2">
                    <a:lumMod val="50000"/>
                  </a:schemeClr>
                </a:solidFill>
              </a:rPr>
              <a:t>, 22.2.4.2)</a:t>
            </a:r>
          </a:p>
        </p:txBody>
      </p:sp>
    </p:spTree>
    <p:extLst>
      <p:ext uri="{BB962C8B-B14F-4D97-AF65-F5344CB8AC3E}">
        <p14:creationId xmlns:p14="http://schemas.microsoft.com/office/powerpoint/2010/main" val="34527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2BA15B721174DAD836591A223ADFD" ma:contentTypeVersion="7" ma:contentTypeDescription="Create a new document." ma:contentTypeScope="" ma:versionID="6944cd0ccf4b56429b77240fc4704085">
  <xsd:schema xmlns:xsd="http://www.w3.org/2001/XMLSchema" xmlns:xs="http://www.w3.org/2001/XMLSchema" xmlns:p="http://schemas.microsoft.com/office/2006/metadata/properties" xmlns:ns2="cc82185c-b726-42d1-9701-b7a0638a0285" xmlns:ns3="75a3cce6-c34f-4334-be4b-d57ea44dc5a1" targetNamespace="http://schemas.microsoft.com/office/2006/metadata/properties" ma:root="true" ma:fieldsID="88c3f968cc1ac82420abe7316014a3d1" ns2:_="" ns3:_="">
    <xsd:import namespace="cc82185c-b726-42d1-9701-b7a0638a0285"/>
    <xsd:import namespace="75a3cce6-c34f-4334-be4b-d57ea44dc5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2185c-b726-42d1-9701-b7a0638a02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a3cce6-c34f-4334-be4b-d57ea44dc5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05589C-B542-4C59-AE12-476E5DA16995}">
  <ds:schemaRefs>
    <ds:schemaRef ds:uri="http://schemas.microsoft.com/sharepoint/v3/contenttype/forms"/>
  </ds:schemaRefs>
</ds:datastoreItem>
</file>

<file path=customXml/itemProps2.xml><?xml version="1.0" encoding="utf-8"?>
<ds:datastoreItem xmlns:ds="http://schemas.openxmlformats.org/officeDocument/2006/customXml" ds:itemID="{23F0DC80-31C3-4DA6-B8D3-0659FA8A7D31}">
  <ds:schemaRefs>
    <ds:schemaRef ds:uri="http://schemas.microsoft.com/office/2006/metadata/contentType"/>
    <ds:schemaRef ds:uri="http://schemas.microsoft.com/office/2006/metadata/properties/metaAttributes"/>
    <ds:schemaRef ds:uri="http://www.w3.org/2000/xmlns/"/>
    <ds:schemaRef ds:uri="http://www.w3.org/2001/XMLSchema"/>
    <ds:schemaRef ds:uri="cc82185c-b726-42d1-9701-b7a0638a0285"/>
    <ds:schemaRef ds:uri="75a3cce6-c34f-4334-be4b-d57ea44dc5a1"/>
  </ds:schemaRefs>
</ds:datastoreItem>
</file>

<file path=customXml/itemProps3.xml><?xml version="1.0" encoding="utf-8"?>
<ds:datastoreItem xmlns:ds="http://schemas.openxmlformats.org/officeDocument/2006/customXml" ds:itemID="{1B9459CA-4997-4343-96BB-D45463C50A7C}">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8489</TotalTime>
  <Words>2133</Words>
  <Application>Microsoft Office PowerPoint</Application>
  <PresentationFormat>Widescreen</PresentationFormat>
  <Paragraphs>230</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“And it is my purpose to provide for my saints, for all things are mine.  But it must needs be done in mine own way; and behold this is the way that I, the Lord, have decreed to provide for my saints, that the poor shall be exalted, in that the rich are made low.  For the earth is full, and there is enough and to spare; yea, I prepared all things, and have given unto the children of men to be agents unto themselves.”</vt:lpstr>
      <vt:lpstr>PowerPoint Presentation</vt:lpstr>
      <vt:lpstr>PowerPoint Presentation</vt:lpstr>
      <vt:lpstr>PowerPoint Presentation</vt:lpstr>
      <vt:lpstr>PowerPoint Presentation</vt:lpstr>
      <vt:lpstr>PowerPoint Presentation</vt:lpstr>
      <vt:lpstr>CASE STUDY The Smithson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Welfare &amp; Self-Reliance Services</dc:title>
  <dc:creator>Dean Emory Lundberg</dc:creator>
  <cp:lastModifiedBy>Sandile Makasi</cp:lastModifiedBy>
  <cp:revision>57</cp:revision>
  <cp:lastPrinted>2019-06-23T05:25:33Z</cp:lastPrinted>
  <dcterms:created xsi:type="dcterms:W3CDTF">2019-04-15T21:07:55Z</dcterms:created>
  <dcterms:modified xsi:type="dcterms:W3CDTF">2021-02-21T05:42:58Z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0x010100A562BA15B721174DAD836591A223ADFD</vt:lpwstr>
  </property>
  <property fmtid="{D5CDD505-2E9C-101B-9397-08002B2CF9AE}" pid="3" name="MSIP_Label_03ef5274-90b8-4b3f-8a76-b4c36a43e904_Enabled">
    <vt:lpwstr>true</vt:lpwstr>
  </property>
  <property fmtid="{D5CDD505-2E9C-101B-9397-08002B2CF9AE}" pid="4" name="MSIP_Label_03ef5274-90b8-4b3f-8a76-b4c36a43e904_SetDate">
    <vt:lpwstr>2020-04-14T14:14:44Z</vt:lpwstr>
  </property>
  <property fmtid="{D5CDD505-2E9C-101B-9397-08002B2CF9AE}" pid="5" name="MSIP_Label_03ef5274-90b8-4b3f-8a76-b4c36a43e904_Method">
    <vt:lpwstr>Standard</vt:lpwstr>
  </property>
  <property fmtid="{D5CDD505-2E9C-101B-9397-08002B2CF9AE}" pid="6" name="MSIP_Label_03ef5274-90b8-4b3f-8a76-b4c36a43e904_Name">
    <vt:lpwstr>Not Protected_2</vt:lpwstr>
  </property>
  <property fmtid="{D5CDD505-2E9C-101B-9397-08002B2CF9AE}" pid="7" name="MSIP_Label_03ef5274-90b8-4b3f-8a76-b4c36a43e904_SiteId">
    <vt:lpwstr>61e6eeb3-5fd7-4aaa-ae3c-61e8deb09b79</vt:lpwstr>
  </property>
  <property fmtid="{D5CDD505-2E9C-101B-9397-08002B2CF9AE}" pid="8" name="MSIP_Label_03ef5274-90b8-4b3f-8a76-b4c36a43e904_ActionId">
    <vt:lpwstr>2f5f859f-cfbf-4f3a-9602-0000a6d0b828</vt:lpwstr>
  </property>
  <property fmtid="{D5CDD505-2E9C-101B-9397-08002B2CF9AE}" pid="9" name="MSIP_Label_03ef5274-90b8-4b3f-8a76-b4c36a43e904_ContentBits">
    <vt:lpwstr>0</vt:lpwstr>
  </property>
</Properties>
</file>